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3" r:id="rId2"/>
  </p:sldMasterIdLst>
  <p:notesMasterIdLst>
    <p:notesMasterId r:id="rId33"/>
  </p:notesMasterIdLst>
  <p:sldIdLst>
    <p:sldId id="287" r:id="rId3"/>
    <p:sldId id="283" r:id="rId4"/>
    <p:sldId id="257" r:id="rId5"/>
    <p:sldId id="296" r:id="rId6"/>
    <p:sldId id="258" r:id="rId7"/>
    <p:sldId id="301" r:id="rId8"/>
    <p:sldId id="297" r:id="rId9"/>
    <p:sldId id="259" r:id="rId10"/>
    <p:sldId id="298" r:id="rId11"/>
    <p:sldId id="264" r:id="rId12"/>
    <p:sldId id="288" r:id="rId13"/>
    <p:sldId id="266" r:id="rId14"/>
    <p:sldId id="284" r:id="rId15"/>
    <p:sldId id="289" r:id="rId16"/>
    <p:sldId id="291" r:id="rId17"/>
    <p:sldId id="270" r:id="rId18"/>
    <p:sldId id="263" r:id="rId19"/>
    <p:sldId id="272" r:id="rId20"/>
    <p:sldId id="273" r:id="rId21"/>
    <p:sldId id="292" r:id="rId22"/>
    <p:sldId id="274" r:id="rId23"/>
    <p:sldId id="275" r:id="rId24"/>
    <p:sldId id="276" r:id="rId25"/>
    <p:sldId id="293" r:id="rId26"/>
    <p:sldId id="278" r:id="rId27"/>
    <p:sldId id="294" r:id="rId28"/>
    <p:sldId id="295" r:id="rId29"/>
    <p:sldId id="300" r:id="rId30"/>
    <p:sldId id="299" r:id="rId31"/>
    <p:sldId id="285" r:id="rId32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352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>
      <p:cViewPr varScale="1">
        <p:scale>
          <a:sx n="70" d="100"/>
          <a:sy n="70" d="100"/>
        </p:scale>
        <p:origin x="-688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08/19/14</a:t>
            </a:r>
          </a:p>
        </p:txBody>
      </p:sp>
      <p:sp>
        <p:nvSpPr>
          <p:cNvPr id="512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12955F-CAE2-40F1-B5A7-68F88813A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7255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08/19/14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78345C-89B8-434C-BD04-D1C88D02062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2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Notes:</a:t>
            </a:r>
          </a:p>
          <a:p>
            <a:endParaRPr lang="en-US" altLang="en-US" sz="1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1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Purpose of workshop is two-fold:</a:t>
            </a:r>
          </a:p>
          <a:p>
            <a:pPr marL="228600" indent="-228600">
              <a:buAutoNum type="arabicPeriod"/>
            </a:pPr>
            <a:r>
              <a:rPr lang="en-US" altLang="en-US" sz="1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Review PDI on-field implementation from</a:t>
            </a:r>
            <a:r>
              <a:rPr lang="en-US" altLang="en-US" sz="1000" b="0" baseline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the viewpoint of the referee administering it on the field</a:t>
            </a:r>
          </a:p>
          <a:p>
            <a:pPr marL="228600" indent="-228600">
              <a:buAutoNum type="arabicPeriod"/>
            </a:pPr>
            <a:r>
              <a:rPr lang="en-US" altLang="en-US" sz="1000" b="0" baseline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Collect comments/experiences from attendees after 1</a:t>
            </a:r>
            <a:r>
              <a:rPr lang="en-US" altLang="en-US" sz="1000" b="0" baseline="3000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</a:t>
            </a:r>
            <a:r>
              <a:rPr lang="en-US" altLang="en-US" sz="1000" b="0" baseline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year of implementation (round table format)</a:t>
            </a:r>
            <a:endParaRPr lang="en-US" altLang="en-US" sz="1000" b="0" dirty="0">
              <a:solidFill>
                <a:schemeClr val="bg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E7BE1-15AB-48B6-ADD2-802973F0D308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8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</a:t>
            </a:r>
            <a:r>
              <a:rPr lang="en-US" baseline="0" dirty="0"/>
              <a:t> should have access to R&amp;R electronic copy in case clarification is required</a:t>
            </a:r>
          </a:p>
          <a:p>
            <a:endParaRPr lang="en-US" baseline="0" dirty="0"/>
          </a:p>
          <a:p>
            <a:r>
              <a:rPr lang="en-US" baseline="0" dirty="0"/>
              <a:t>Hyperlink accesses copy in same folder – use only if appropriate.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08/19/14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12955F-CAE2-40F1-B5A7-68F88813A4F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34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working with coaches to manage players.  Infractions of PDI rules are NOT to considered as any form of Persistent Offenses per Law 12!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08/19/14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12955F-CAE2-40F1-B5A7-68F88813A4F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85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key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08/19/14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12955F-CAE2-40F1-B5A7-68F88813A4F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3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0" y="6705600"/>
            <a:ext cx="912813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5746C-27FD-4E5F-B697-BA7402892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2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57200"/>
            <a:ext cx="2055812" cy="5254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8213" cy="5254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D3DA8-EBAB-4967-92ED-7DA5B2593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66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A1590-09BB-487A-8E3B-B54D99D0E4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298E1-8B80-45C4-A0C2-3194EB8A235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123E3-E439-4020-92C4-AA70010857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298E1-8B80-45C4-A0C2-3194EB8A235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0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1143000" y="2819400"/>
            <a:ext cx="6858000" cy="1066800"/>
          </a:xfrm>
        </p:spPr>
        <p:txBody>
          <a:bodyPr>
            <a:noAutofit/>
          </a:bodyPr>
          <a:lstStyle>
            <a:lvl1pPr algn="ctr">
              <a:defRPr sz="4050" b="1">
                <a:solidFill>
                  <a:srgbClr val="034EA1"/>
                </a:solidFill>
                <a:latin typeface="Gill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143000" y="5700494"/>
            <a:ext cx="6858000" cy="523220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Gill Sans"/>
              </a:defRPr>
            </a:lvl1pPr>
            <a:lvl2pPr marL="192881" indent="0" algn="ctr">
              <a:buNone/>
              <a:defRPr sz="1181" b="1">
                <a:solidFill>
                  <a:schemeClr val="tx1"/>
                </a:solidFill>
                <a:latin typeface="Gill San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47735" y="5700494"/>
            <a:ext cx="823817" cy="523220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rgbClr val="034EA1"/>
                </a:solidFill>
                <a:latin typeface="Gill Sans"/>
              </a:defRPr>
            </a:lvl1pPr>
            <a:lvl2pPr marL="192881" indent="0">
              <a:buNone/>
              <a:defRPr sz="1688" b="1">
                <a:solidFill>
                  <a:schemeClr val="tx1"/>
                </a:solidFill>
                <a:latin typeface="Gill San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72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914400"/>
          </a:xfrm>
        </p:spPr>
        <p:txBody>
          <a:bodyPr/>
          <a:lstStyle>
            <a:lvl1pPr>
              <a:defRPr sz="3000" b="1">
                <a:solidFill>
                  <a:srgbClr val="024EA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0" y="1828800"/>
            <a:ext cx="7886700" cy="4343400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35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143000" y="5700718"/>
            <a:ext cx="6858000" cy="522287"/>
          </a:xfrm>
        </p:spPr>
        <p:txBody>
          <a:bodyPr>
            <a:noAutofit/>
          </a:bodyPr>
          <a:lstStyle>
            <a:lvl1pPr marL="0" indent="0" algn="ctr">
              <a:buNone/>
              <a:defRPr sz="2100" b="1" baseline="0">
                <a:solidFill>
                  <a:srgbClr val="034EA1"/>
                </a:solidFill>
                <a:latin typeface="Gill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47639" y="5700718"/>
            <a:ext cx="823913" cy="522287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rgbClr val="034EA2"/>
                </a:solidFill>
                <a:latin typeface="Gill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143000" y="327259"/>
            <a:ext cx="6858000" cy="1174282"/>
          </a:xfrm>
        </p:spPr>
        <p:txBody>
          <a:bodyPr>
            <a:noAutofit/>
          </a:bodyPr>
          <a:lstStyle>
            <a:lvl1pPr marL="0" indent="0" algn="ctr">
              <a:buNone/>
              <a:defRPr sz="3000" b="1" baseline="0">
                <a:solidFill>
                  <a:srgbClr val="034EA1"/>
                </a:solidFill>
                <a:latin typeface="Gill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19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0" y="6705600"/>
            <a:ext cx="912813" cy="138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E770F-0BCF-4C80-AB0F-3BBB894D9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50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7013" cy="3883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4037012" cy="3883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0" y="6705600"/>
            <a:ext cx="912813" cy="138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44A6-8973-403A-8770-C6F3C936C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7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3E38D-8954-4D66-A458-52C0ED9C5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95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0" y="6629400"/>
            <a:ext cx="912813" cy="2143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800A-82E9-4DC4-9BB6-49319D90E1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65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FC4C-AB1F-4AF5-B641-352858CB1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96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4EE1-08F9-4D9B-8773-8ECF5BB1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74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74D2-E357-4690-8B4A-FE3D838EC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8455B-F4D1-46B8-BF07-4ADADB9A2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21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642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371600" y="586581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0" y="6477000"/>
            <a:ext cx="912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18D11F-8565-4CC4-97B1-8080695F2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76092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76092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76092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76092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76092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76092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76092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76092"/>
          </a:solidFill>
          <a:latin typeface="Gill Sans MT" panose="020B0502020104020203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2B3CCB-4A00-4A12-8001-B1E3717C6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B298E1-8B80-45C4-A0C2-3194EB8A235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4120"/>
            <a:ext cx="9144000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Gill Sans MT" pitchFamily="3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Gill Sans" charset="0"/>
                <a:ea typeface="ＭＳ Ｐゴシック" panose="020B0600070205080204" pitchFamily="34" charset="-128"/>
              </a:rPr>
              <a:t>AYSO National Referee Program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2" charset="0"/>
                <a:ea typeface="ＭＳ Ｐゴシック" panose="020B0600070205080204" pitchFamily="34" charset="-128"/>
              </a:rPr>
              <a:t>Player Development Initiatives: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2" charset="0"/>
                <a:ea typeface="ＭＳ Ｐゴシック" panose="020B0600070205080204" pitchFamily="34" charset="-128"/>
              </a:rPr>
              <a:t>2018 Referee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009303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9U - 10U Build-Out Line (BOL)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9U -10U matches now include BOL to help promote development of player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BOL only impacts these </a:t>
            </a:r>
            <a:r>
              <a:rPr lang="en-US" u="sng" dirty="0">
                <a:solidFill>
                  <a:srgbClr val="FF0000"/>
                </a:solidFill>
              </a:rPr>
              <a:t>three</a:t>
            </a:r>
            <a:r>
              <a:rPr lang="en-US" dirty="0"/>
              <a:t> situations: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Goalkeeper releasing ball after gaining possession in hands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Goal Kicks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Offside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24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9U – 10U Build-Out Line (BOL)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61800A-82E9-4DC4-9BB6-49319D90E10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762000" y="1447800"/>
            <a:ext cx="7086600" cy="4800600"/>
            <a:chOff x="762000" y="1447800"/>
            <a:chExt cx="7086600" cy="4800600"/>
          </a:xfrm>
        </p:grpSpPr>
        <p:sp>
          <p:nvSpPr>
            <p:cNvPr id="57" name="Rectangle 56"/>
            <p:cNvSpPr/>
            <p:nvPr/>
          </p:nvSpPr>
          <p:spPr>
            <a:xfrm>
              <a:off x="762000" y="1447800"/>
              <a:ext cx="7086600" cy="4800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76300" y="1562100"/>
              <a:ext cx="6858000" cy="457200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1002029" y="384810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390900" y="2933700"/>
              <a:ext cx="1828800" cy="1828800"/>
              <a:chOff x="3556000" y="2413000"/>
              <a:chExt cx="2032000" cy="20320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556000" y="2413000"/>
                <a:ext cx="2032000" cy="20320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533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64870" y="2476500"/>
              <a:ext cx="1840230" cy="2743200"/>
              <a:chOff x="749300" y="1905000"/>
              <a:chExt cx="2044700" cy="3048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7620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620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>
                <a:off x="3683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Block Arc 77"/>
              <p:cNvSpPr/>
              <p:nvPr/>
            </p:nvSpPr>
            <p:spPr>
              <a:xfrm rot="5400000">
                <a:off x="762000" y="2413000"/>
                <a:ext cx="2032000" cy="2032000"/>
              </a:xfrm>
              <a:prstGeom prst="blockArc">
                <a:avLst>
                  <a:gd name="adj1" fmla="val 12610131"/>
                  <a:gd name="adj2" fmla="val 19770692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rot="5400000">
              <a:off x="2019300" y="3848815"/>
              <a:ext cx="4572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Block Arc 62"/>
            <p:cNvSpPr/>
            <p:nvPr/>
          </p:nvSpPr>
          <p:spPr>
            <a:xfrm rot="5400000">
              <a:off x="762000" y="1447800"/>
              <a:ext cx="251460" cy="251460"/>
            </a:xfrm>
            <a:prstGeom prst="blockArc">
              <a:avLst>
                <a:gd name="adj1" fmla="val 16191803"/>
                <a:gd name="adj2" fmla="val 206427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Block Arc 63"/>
            <p:cNvSpPr/>
            <p:nvPr/>
          </p:nvSpPr>
          <p:spPr>
            <a:xfrm rot="5400000">
              <a:off x="7597140" y="1447800"/>
              <a:ext cx="251460" cy="251460"/>
            </a:xfrm>
            <a:prstGeom prst="blockArc">
              <a:avLst>
                <a:gd name="adj1" fmla="val 21590814"/>
                <a:gd name="adj2" fmla="val 5460710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3059430" y="385953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flipH="1">
              <a:off x="5894070" y="2476500"/>
              <a:ext cx="1863090" cy="2743200"/>
              <a:chOff x="711200" y="1905000"/>
              <a:chExt cx="2070100" cy="3048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7366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366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rot="5400000">
                <a:off x="3302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Block Arc 72"/>
              <p:cNvSpPr/>
              <p:nvPr/>
            </p:nvSpPr>
            <p:spPr>
              <a:xfrm rot="5400000">
                <a:off x="749300" y="2413000"/>
                <a:ext cx="2032000" cy="2032000"/>
              </a:xfrm>
              <a:prstGeom prst="blockArc">
                <a:avLst>
                  <a:gd name="adj1" fmla="val 12610131"/>
                  <a:gd name="adj2" fmla="val 19829259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Block Arc 66"/>
            <p:cNvSpPr/>
            <p:nvPr/>
          </p:nvSpPr>
          <p:spPr>
            <a:xfrm rot="5400000">
              <a:off x="7597140" y="5996940"/>
              <a:ext cx="251460" cy="251460"/>
            </a:xfrm>
            <a:prstGeom prst="blockArc">
              <a:avLst>
                <a:gd name="adj1" fmla="val 5253253"/>
                <a:gd name="adj2" fmla="val 10815088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Block Arc 67"/>
            <p:cNvSpPr/>
            <p:nvPr/>
          </p:nvSpPr>
          <p:spPr>
            <a:xfrm rot="5400000">
              <a:off x="762000" y="5996940"/>
              <a:ext cx="251460" cy="251460"/>
            </a:xfrm>
            <a:prstGeom prst="blockArc">
              <a:avLst>
                <a:gd name="adj1" fmla="val 10807407"/>
                <a:gd name="adj2" fmla="val 16357603"/>
                <a:gd name="adj3" fmla="val 276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422052" y="5078968"/>
            <a:ext cx="176202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Build-Out Lines</a:t>
            </a: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 bwMode="auto">
          <a:xfrm flipV="1">
            <a:off x="4303063" y="4648200"/>
            <a:ext cx="1030937" cy="43076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 flipV="1">
            <a:off x="3307752" y="4705350"/>
            <a:ext cx="995310" cy="37361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3276599" y="2743200"/>
            <a:ext cx="102646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2250137" y="2743200"/>
            <a:ext cx="102646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Box 89"/>
          <p:cNvSpPr txBox="1"/>
          <p:nvPr/>
        </p:nvSpPr>
        <p:spPr>
          <a:xfrm>
            <a:off x="2316616" y="229183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halfway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76469" y="2286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halfway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3460" y="561366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x 40 10U Field</a:t>
            </a:r>
          </a:p>
        </p:txBody>
      </p:sp>
    </p:spTree>
    <p:extLst>
      <p:ext uri="{BB962C8B-B14F-4D97-AF65-F5344CB8AC3E}">
        <p14:creationId xmlns:p14="http://schemas.microsoft.com/office/powerpoint/2010/main" val="347002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9U - 10U Build-Out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Located halfway between the halfway line and penalty area line parallel to the goal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Line may be solid, dashed, or simply marked by cones (or flags) off the field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Referee needs to know how line is marked prior to match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Good practice to remind players/coaches prior to match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9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Build-Out Line 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Promotes development of skills by: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Providing additional space and time for a team to build an attack after a save by a goalkeeper or from a goal kick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Allows attacking team more room to develop attack by: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Having the BOL replace the halfway line in the judgement of offside infractions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47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1139825"/>
          </a:xfrm>
        </p:spPr>
        <p:txBody>
          <a:bodyPr/>
          <a:lstStyle/>
          <a:p>
            <a:r>
              <a:rPr lang="en-US" dirty="0"/>
              <a:t>BOL Does Not Restrict Player Location During Normal Play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61800A-82E9-4DC4-9BB6-49319D90E10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447800"/>
            <a:ext cx="7086600" cy="4800600"/>
            <a:chOff x="762000" y="1447800"/>
            <a:chExt cx="7086600" cy="4800600"/>
          </a:xfrm>
        </p:grpSpPr>
        <p:sp>
          <p:nvSpPr>
            <p:cNvPr id="5" name="Rectangle 4"/>
            <p:cNvSpPr/>
            <p:nvPr/>
          </p:nvSpPr>
          <p:spPr>
            <a:xfrm>
              <a:off x="762000" y="1447800"/>
              <a:ext cx="7086600" cy="4800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6300" y="1562100"/>
              <a:ext cx="6858000" cy="457200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1002029" y="384810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390900" y="2933700"/>
              <a:ext cx="1828800" cy="1828800"/>
              <a:chOff x="3556000" y="2413000"/>
              <a:chExt cx="2032000" cy="2032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56000" y="2413000"/>
                <a:ext cx="2032000" cy="20320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33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64870" y="2476500"/>
              <a:ext cx="1840230" cy="2743200"/>
              <a:chOff x="749300" y="1905000"/>
              <a:chExt cx="2044700" cy="304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620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3683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5400000">
                <a:off x="762000" y="2413000"/>
                <a:ext cx="2032000" cy="2032000"/>
              </a:xfrm>
              <a:prstGeom prst="blockArc">
                <a:avLst>
                  <a:gd name="adj1" fmla="val 12610131"/>
                  <a:gd name="adj2" fmla="val 19770692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5400000">
              <a:off x="2019300" y="3848815"/>
              <a:ext cx="4572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lock Arc 10"/>
            <p:cNvSpPr/>
            <p:nvPr/>
          </p:nvSpPr>
          <p:spPr>
            <a:xfrm rot="5400000">
              <a:off x="762000" y="1447800"/>
              <a:ext cx="251460" cy="251460"/>
            </a:xfrm>
            <a:prstGeom prst="blockArc">
              <a:avLst>
                <a:gd name="adj1" fmla="val 16191803"/>
                <a:gd name="adj2" fmla="val 206427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7597140" y="1447800"/>
              <a:ext cx="251460" cy="251460"/>
            </a:xfrm>
            <a:prstGeom prst="blockArc">
              <a:avLst>
                <a:gd name="adj1" fmla="val 21590814"/>
                <a:gd name="adj2" fmla="val 5460710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3059430" y="385953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flipH="1">
              <a:off x="5894070" y="2476500"/>
              <a:ext cx="1863090" cy="2743200"/>
              <a:chOff x="711200" y="1905000"/>
              <a:chExt cx="2070100" cy="304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366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66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3302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Block Arc 20"/>
              <p:cNvSpPr/>
              <p:nvPr/>
            </p:nvSpPr>
            <p:spPr>
              <a:xfrm rot="5400000">
                <a:off x="749300" y="2413000"/>
                <a:ext cx="2032000" cy="2032000"/>
              </a:xfrm>
              <a:prstGeom prst="blockArc">
                <a:avLst>
                  <a:gd name="adj1" fmla="val 12610131"/>
                  <a:gd name="adj2" fmla="val 19829259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Block Arc 14"/>
            <p:cNvSpPr/>
            <p:nvPr/>
          </p:nvSpPr>
          <p:spPr>
            <a:xfrm rot="5400000">
              <a:off x="7597140" y="5996940"/>
              <a:ext cx="251460" cy="251460"/>
            </a:xfrm>
            <a:prstGeom prst="blockArc">
              <a:avLst>
                <a:gd name="adj1" fmla="val 5253253"/>
                <a:gd name="adj2" fmla="val 10815088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5400000">
              <a:off x="762000" y="5996940"/>
              <a:ext cx="251460" cy="251460"/>
            </a:xfrm>
            <a:prstGeom prst="blockArc">
              <a:avLst>
                <a:gd name="adj1" fmla="val 10807407"/>
                <a:gd name="adj2" fmla="val 16357603"/>
                <a:gd name="adj3" fmla="val 276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93595" y="5656890"/>
            <a:ext cx="392805" cy="591510"/>
            <a:chOff x="6830389" y="376409"/>
            <a:chExt cx="399819" cy="692318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 rot="11595046">
              <a:off x="6830389" y="727466"/>
              <a:ext cx="114300" cy="158431"/>
              <a:chOff x="5969977" y="3328915"/>
              <a:chExt cx="457200" cy="6337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969977" y="3338684"/>
                <a:ext cx="457200" cy="3657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69977" y="3338684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94670" y="3525639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5969977" y="3328915"/>
                <a:ext cx="0" cy="633723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6948583" y="376409"/>
              <a:ext cx="281625" cy="692318"/>
              <a:chOff x="7454901" y="3226856"/>
              <a:chExt cx="1126449" cy="2769271"/>
            </a:xfrm>
          </p:grpSpPr>
          <p:sp>
            <p:nvSpPr>
              <p:cNvPr id="32" name="Trapezoid 31"/>
              <p:cNvSpPr/>
              <p:nvPr/>
            </p:nvSpPr>
            <p:spPr>
              <a:xfrm>
                <a:off x="8238778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7494189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/>
              <p:cNvSpPr/>
              <p:nvPr/>
            </p:nvSpPr>
            <p:spPr>
              <a:xfrm rot="11301797">
                <a:off x="7630387" y="5128851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5" name="Trapezoid 34"/>
              <p:cNvSpPr/>
              <p:nvPr/>
            </p:nvSpPr>
            <p:spPr>
              <a:xfrm rot="10460622">
                <a:off x="8128589" y="5126364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35"/>
              <p:cNvSpPr/>
              <p:nvPr/>
            </p:nvSpPr>
            <p:spPr>
              <a:xfrm rot="10200000">
                <a:off x="8378887" y="419846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1400000">
                <a:off x="7481614" y="419740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610407" y="4424182"/>
                <a:ext cx="820771" cy="1479422"/>
                <a:chOff x="1156344" y="2500923"/>
                <a:chExt cx="820771" cy="1479422"/>
              </a:xfrm>
              <a:solidFill>
                <a:srgbClr val="FFFF00"/>
              </a:solidFill>
            </p:grpSpPr>
            <p:sp>
              <p:nvSpPr>
                <p:cNvPr id="49" name="Trapezoid 4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4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rapezoid 50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0000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Isosceles Triangle 38"/>
              <p:cNvSpPr/>
              <p:nvPr/>
            </p:nvSpPr>
            <p:spPr>
              <a:xfrm>
                <a:off x="7957216" y="4999390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900000">
                <a:off x="7454901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20700000">
                <a:off x="8399074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321069">
                <a:off x="7478486" y="3938696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300000">
                <a:off x="8066867" y="3938375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Snip Same Side Corner Rectangle 43"/>
              <p:cNvSpPr/>
              <p:nvPr/>
            </p:nvSpPr>
            <p:spPr>
              <a:xfrm>
                <a:off x="7714900" y="3771435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7714900" y="4580490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7869488" y="3673848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845065" y="3351359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xplosion 2 47"/>
              <p:cNvSpPr/>
              <p:nvPr/>
            </p:nvSpPr>
            <p:spPr>
              <a:xfrm rot="2098387">
                <a:off x="7764540" y="3226856"/>
                <a:ext cx="519713" cy="637509"/>
              </a:xfrm>
              <a:prstGeom prst="irregularSeal2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86" y="2782603"/>
            <a:ext cx="359343" cy="310892"/>
          </a:xfrm>
          <a:prstGeom prst="rect">
            <a:avLst/>
          </a:prstGeom>
        </p:spPr>
      </p:pic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939905" y="3576255"/>
            <a:ext cx="279295" cy="564916"/>
            <a:chOff x="4095828" y="91884"/>
            <a:chExt cx="1137127" cy="2644768"/>
          </a:xfrm>
        </p:grpSpPr>
        <p:grpSp>
          <p:nvGrpSpPr>
            <p:cNvPr id="58" name="Group 57"/>
            <p:cNvGrpSpPr/>
            <p:nvPr/>
          </p:nvGrpSpPr>
          <p:grpSpPr>
            <a:xfrm>
              <a:off x="4095828" y="91884"/>
              <a:ext cx="1137127" cy="2644768"/>
              <a:chOff x="4718005" y="3127045"/>
              <a:chExt cx="1137127" cy="2644768"/>
            </a:xfrm>
          </p:grpSpPr>
          <p:sp>
            <p:nvSpPr>
              <p:cNvPr id="60" name="Trapezoid 59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63" name="Trapezoid 62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/>
              <p:cNvSpPr/>
              <p:nvPr/>
            </p:nvSpPr>
            <p:spPr>
              <a:xfrm rot="10200000">
                <a:off x="5641846" y="3977329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rapezoid 64"/>
              <p:cNvSpPr/>
              <p:nvPr/>
            </p:nvSpPr>
            <p:spPr>
              <a:xfrm rot="11400000">
                <a:off x="4732814" y="3969917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73" name="Trapezoid 7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rapezoid 7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78" name="Rectangle 7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" name="Snip Same Side Corner Rectangle 7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CCFFCC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Isosceles Triangle 67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900000">
                <a:off x="4718005" y="4428463"/>
                <a:ext cx="182276" cy="14709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20700000">
                <a:off x="567285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766852" y="698489"/>
              <a:ext cx="145190" cy="146304"/>
            </a:xfrm>
            <a:prstGeom prst="ellipse">
              <a:avLst/>
            </a:prstGeom>
            <a:solidFill>
              <a:srgbClr val="FFD2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7315200" y="3593117"/>
            <a:ext cx="285070" cy="564916"/>
            <a:chOff x="4414760" y="3839627"/>
            <a:chExt cx="1160645" cy="2644768"/>
          </a:xfrm>
        </p:grpSpPr>
        <p:grpSp>
          <p:nvGrpSpPr>
            <p:cNvPr id="81" name="Group 80"/>
            <p:cNvGrpSpPr/>
            <p:nvPr/>
          </p:nvGrpSpPr>
          <p:grpSpPr>
            <a:xfrm>
              <a:off x="4414760" y="3839627"/>
              <a:ext cx="1160645" cy="2644768"/>
              <a:chOff x="4706246" y="3127045"/>
              <a:chExt cx="1160645" cy="2644768"/>
            </a:xfrm>
          </p:grpSpPr>
          <p:sp>
            <p:nvSpPr>
              <p:cNvPr id="83" name="Trapezoid 82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rapezoid 83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apezoid 84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86" name="Trapezoid 85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rapezoid 86"/>
              <p:cNvSpPr/>
              <p:nvPr/>
            </p:nvSpPr>
            <p:spPr>
              <a:xfrm rot="10200000">
                <a:off x="5651287" y="3975662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rapezoid 87"/>
              <p:cNvSpPr/>
              <p:nvPr/>
            </p:nvSpPr>
            <p:spPr>
              <a:xfrm rot="11400000">
                <a:off x="4730129" y="3970709"/>
                <a:ext cx="201168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96" name="Trapezoid 95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96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01" name="Rectangle 100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9" name="Snip Same Side Corner Rectangle 98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99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Isosceles Triangle 90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900000">
                <a:off x="470624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20700000">
                <a:off x="5684615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097543" y="4426727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2050009" y="4529726"/>
            <a:ext cx="276671" cy="564916"/>
            <a:chOff x="6059947" y="309174"/>
            <a:chExt cx="1126449" cy="26447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14" name="Trapezoid 11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rapezoid 11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rapezoid 11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7" name="Trapezoid 11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rapezoid 11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rapezoid 11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25" name="Trapezoid 12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Trapezoid 12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29" name="Rectangle 12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8" name="Trapezoid 12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Isosceles Triangle 12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Snip Same Side Corner Rectangle 10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4752870" y="4249902"/>
            <a:ext cx="279295" cy="564916"/>
            <a:chOff x="6674824" y="3952502"/>
            <a:chExt cx="1137127" cy="2644768"/>
          </a:xfrm>
        </p:grpSpPr>
        <p:grpSp>
          <p:nvGrpSpPr>
            <p:cNvPr id="132" name="Group 13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140" name="Trapezoid 13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Trapezoid 14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rapezoid 14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153" name="Trapezoid 15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rapezoid 15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5" name="Group 15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58" name="Rectangle 15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" name="Snip Same Side Corner Rectangle 15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rapezoid 15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7" name="Straight Connector 14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Isosceles Triangle 14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3" name="Straight Connector 13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>
            <a:grpSpLocks noChangeAspect="1"/>
          </p:cNvGrpSpPr>
          <p:nvPr/>
        </p:nvGrpSpPr>
        <p:grpSpPr>
          <a:xfrm>
            <a:off x="5030591" y="4060084"/>
            <a:ext cx="276671" cy="564916"/>
            <a:chOff x="6059947" y="309174"/>
            <a:chExt cx="1126449" cy="2644768"/>
          </a:xfrm>
        </p:grpSpPr>
        <p:grpSp>
          <p:nvGrpSpPr>
            <p:cNvPr id="161" name="Group 160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71" name="Trapezoid 170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rapezoid 171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172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4" name="Trapezoid 173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Trapezoid 174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rapezoid 175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82" name="Trapezoid 181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Trapezoid 182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5" name="Trapezoid 184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Isosceles Triangle 178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5" name="Snip Same Side Corner Rectangle 164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2" name="Straight Connector 161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3554771" y="3831708"/>
            <a:ext cx="276671" cy="564916"/>
            <a:chOff x="6059947" y="309174"/>
            <a:chExt cx="1126449" cy="2644768"/>
          </a:xfrm>
        </p:grpSpPr>
        <p:grpSp>
          <p:nvGrpSpPr>
            <p:cNvPr id="189" name="Group 188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99" name="Trapezoid 198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Trapezoid 199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rapezoid 200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02" name="Trapezoid 201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rapezoid 202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10" name="Trapezoid 209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Trapezoid 210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14" name="Rectangle 213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3" name="Trapezoid 212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Isosceles Triangle 206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3" name="Snip Same Side Corner Rectangle 192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0" name="Straight Connector 189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2513095" y="4547172"/>
            <a:ext cx="279295" cy="564916"/>
            <a:chOff x="6674824" y="3952502"/>
            <a:chExt cx="1137127" cy="2644768"/>
          </a:xfrm>
        </p:grpSpPr>
        <p:grpSp>
          <p:nvGrpSpPr>
            <p:cNvPr id="217" name="Group 2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225" name="Trapezoid 2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Trapezoid 2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rapezoid 2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28" name="Trapezoid 2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rapezoid 2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Trapezoid 2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238" name="Trapezoid 2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Trapezoid 2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0" name="Group 2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243" name="Rectangle 2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1" name="Snip Same Side Corner Rectangle 2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Trapezoid 2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2" name="Straight Connector 2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Isosceles Triangle 2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8" name="Straight Connector 2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>
            <a:grpSpLocks noChangeAspect="1"/>
          </p:cNvGrpSpPr>
          <p:nvPr/>
        </p:nvGrpSpPr>
        <p:grpSpPr>
          <a:xfrm>
            <a:off x="3402001" y="1767164"/>
            <a:ext cx="276671" cy="564916"/>
            <a:chOff x="6059947" y="309174"/>
            <a:chExt cx="1126449" cy="2644768"/>
          </a:xfrm>
        </p:grpSpPr>
        <p:grpSp>
          <p:nvGrpSpPr>
            <p:cNvPr id="246" name="Group 245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Trapezoid 256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rapezoid 257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9" name="Trapezoid 258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Trapezoid 259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Trapezoid 260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67" name="Trapezoid 266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Trapezoid 267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70" name="Trapezoid 269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Isosceles Triangle 263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0" name="Snip Same Side Corner Rectangle 249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7" name="Straight Connector 246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>
            <a:grpSpLocks noChangeAspect="1"/>
          </p:cNvGrpSpPr>
          <p:nvPr/>
        </p:nvGrpSpPr>
        <p:grpSpPr>
          <a:xfrm>
            <a:off x="1467977" y="2488772"/>
            <a:ext cx="276671" cy="564916"/>
            <a:chOff x="6059947" y="309174"/>
            <a:chExt cx="1126449" cy="2644768"/>
          </a:xfrm>
        </p:grpSpPr>
        <p:grpSp>
          <p:nvGrpSpPr>
            <p:cNvPr id="274" name="Group 27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84" name="Trapezoid 28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Trapezoid 28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Trapezoid 28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7" name="Trapezoid 28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Trapezoid 28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Trapezoid 28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0" name="Group 28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95" name="Trapezoid 29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Trapezoid 29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99" name="Rectangle 29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8" name="Trapezoid 29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2" name="Isosceles Triangle 29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Snip Same Side Corner Rectangle 27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5" name="Straight Connector 27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>
            <a:grpSpLocks noChangeAspect="1"/>
          </p:cNvGrpSpPr>
          <p:nvPr/>
        </p:nvGrpSpPr>
        <p:grpSpPr>
          <a:xfrm>
            <a:off x="3910720" y="3840689"/>
            <a:ext cx="279295" cy="564916"/>
            <a:chOff x="6674824" y="3952502"/>
            <a:chExt cx="1137127" cy="2644768"/>
          </a:xfrm>
        </p:grpSpPr>
        <p:grpSp>
          <p:nvGrpSpPr>
            <p:cNvPr id="302" name="Group 30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10" name="Trapezoid 30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rapezoid 31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Trapezoid 31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13" name="Trapezoid 31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Trapezoid 31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Trapezoid 31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23" name="Trapezoid 32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Trapezoid 32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5" name="Group 32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28" name="Rectangle 32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Snip Same Side Corner Rectangle 32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Trapezoid 32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7" name="Straight Connector 31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Isosceles Triangle 31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3" name="Straight Connector 30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>
            <a:grpSpLocks noChangeAspect="1"/>
          </p:cNvGrpSpPr>
          <p:nvPr/>
        </p:nvGrpSpPr>
        <p:grpSpPr>
          <a:xfrm>
            <a:off x="3909640" y="1871082"/>
            <a:ext cx="279295" cy="564916"/>
            <a:chOff x="6674824" y="3952502"/>
            <a:chExt cx="1137127" cy="2644768"/>
          </a:xfrm>
        </p:grpSpPr>
        <p:grpSp>
          <p:nvGrpSpPr>
            <p:cNvPr id="331" name="Group 330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39" name="Trapezoid 338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Trapezoid 339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Trapezoid 340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42" name="Trapezoid 341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rapezoid 342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Trapezoid 343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52" name="Trapezoid 351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Trapezoid 352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4" name="Group 353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57" name="Rectangle 356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5" name="Snip Same Side Corner Rectangle 354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Trapezoid 355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6" name="Straight Connector 345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Isosceles Triangle 346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2" name="Straight Connector 331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>
            <a:grpSpLocks noChangeAspect="1"/>
          </p:cNvGrpSpPr>
          <p:nvPr/>
        </p:nvGrpSpPr>
        <p:grpSpPr>
          <a:xfrm>
            <a:off x="5015107" y="2674407"/>
            <a:ext cx="276671" cy="564916"/>
            <a:chOff x="6059947" y="309174"/>
            <a:chExt cx="1126449" cy="2644768"/>
          </a:xfrm>
        </p:grpSpPr>
        <p:grpSp>
          <p:nvGrpSpPr>
            <p:cNvPr id="360" name="Group 359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363" name="Group 362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370" name="Trapezoid 369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Trapezoid 370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Trapezoid 371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Trapezoid 373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Trapezoid 374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6" name="Group 375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381" name="Trapezoid 380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Trapezoid 381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385" name="Rectangle 384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84" name="Trapezoid 383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8" name="Isosceles Triangle 377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4" name="Snip Same Side Corner Rectangle 363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7" name="Straight Connector 366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1" name="Straight Connector 360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/>
          <p:cNvGrpSpPr>
            <a:grpSpLocks noChangeAspect="1"/>
          </p:cNvGrpSpPr>
          <p:nvPr/>
        </p:nvGrpSpPr>
        <p:grpSpPr>
          <a:xfrm>
            <a:off x="4682792" y="2564852"/>
            <a:ext cx="279295" cy="564916"/>
            <a:chOff x="6674824" y="3952502"/>
            <a:chExt cx="1137127" cy="2644768"/>
          </a:xfrm>
        </p:grpSpPr>
        <p:grpSp>
          <p:nvGrpSpPr>
            <p:cNvPr id="388" name="Group 387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96" name="Trapezoid 395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Trapezoid 396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Trapezoid 397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99" name="Trapezoid 398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Trapezoid 399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Trapezoid 400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2" name="Group 401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09" name="Trapezoid 40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Trapezoid 40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1" name="Group 410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14" name="Rectangle 413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2" name="Snip Same Side Corner Rectangle 411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Trapezoid 412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3" name="Straight Connector 402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Isosceles Triangle 403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9" name="Straight Connector 388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>
            <a:grpSpLocks noChangeAspect="1"/>
          </p:cNvGrpSpPr>
          <p:nvPr/>
        </p:nvGrpSpPr>
        <p:grpSpPr>
          <a:xfrm>
            <a:off x="2765509" y="2476789"/>
            <a:ext cx="279295" cy="564916"/>
            <a:chOff x="6674824" y="3952502"/>
            <a:chExt cx="1137127" cy="2644768"/>
          </a:xfrm>
        </p:grpSpPr>
        <p:grpSp>
          <p:nvGrpSpPr>
            <p:cNvPr id="417" name="Group 4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425" name="Trapezoid 4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Trapezoid 4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Trapezoid 4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28" name="Trapezoid 4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Trapezoid 4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Trapezoid 4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1" name="Group 4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38" name="Trapezoid 4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Trapezoid 4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0" name="Group 4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43" name="Rectangle 4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1" name="Snip Same Side Corner Rectangle 4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Trapezoid 4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2" name="Straight Connector 4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3" name="Isosceles Triangle 4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8" name="Straight Connector 4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4" name="TextBox 473"/>
          <p:cNvSpPr txBox="1"/>
          <p:nvPr/>
        </p:nvSpPr>
        <p:spPr>
          <a:xfrm>
            <a:off x="3510194" y="3142504"/>
            <a:ext cx="139333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OK in regular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476" name="Straight Arrow Connector 475"/>
          <p:cNvCxnSpPr>
            <a:stCxn id="474" idx="1"/>
          </p:cNvCxnSpPr>
          <p:nvPr/>
        </p:nvCxnSpPr>
        <p:spPr bwMode="auto">
          <a:xfrm flipH="1" flipV="1">
            <a:off x="3047308" y="2856969"/>
            <a:ext cx="462886" cy="5779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8" name="Straight Arrow Connector 477"/>
          <p:cNvCxnSpPr>
            <a:stCxn id="474" idx="1"/>
          </p:cNvCxnSpPr>
          <p:nvPr/>
        </p:nvCxnSpPr>
        <p:spPr bwMode="auto">
          <a:xfrm flipH="1">
            <a:off x="2837185" y="3434892"/>
            <a:ext cx="673009" cy="12679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5" name="TextBox 444"/>
          <p:cNvSpPr txBox="1"/>
          <p:nvPr/>
        </p:nvSpPr>
        <p:spPr>
          <a:xfrm>
            <a:off x="6418748" y="17671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cxnSp>
        <p:nvCxnSpPr>
          <p:cNvPr id="447" name="Straight Arrow Connector 446"/>
          <p:cNvCxnSpPr>
            <a:stCxn id="445" idx="1"/>
          </p:cNvCxnSpPr>
          <p:nvPr/>
        </p:nvCxnSpPr>
        <p:spPr bwMode="auto">
          <a:xfrm flipH="1">
            <a:off x="5943600" y="1951830"/>
            <a:ext cx="475148" cy="83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053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1139825"/>
          </a:xfrm>
        </p:spPr>
        <p:txBody>
          <a:bodyPr/>
          <a:lstStyle/>
          <a:p>
            <a:r>
              <a:rPr lang="en-US" dirty="0"/>
              <a:t>Opponents MUST Move Behind BOL When GK Gets Possession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61800A-82E9-4DC4-9BB6-49319D90E10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447800"/>
            <a:ext cx="7086600" cy="4800600"/>
            <a:chOff x="762000" y="1447800"/>
            <a:chExt cx="7086600" cy="4800600"/>
          </a:xfrm>
        </p:grpSpPr>
        <p:sp>
          <p:nvSpPr>
            <p:cNvPr id="5" name="Rectangle 4"/>
            <p:cNvSpPr/>
            <p:nvPr/>
          </p:nvSpPr>
          <p:spPr>
            <a:xfrm>
              <a:off x="762000" y="1447800"/>
              <a:ext cx="7086600" cy="4800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6300" y="1562100"/>
              <a:ext cx="6858000" cy="457200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1002029" y="384810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390900" y="2933700"/>
              <a:ext cx="1828800" cy="1828800"/>
              <a:chOff x="3556000" y="2413000"/>
              <a:chExt cx="2032000" cy="2032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56000" y="2413000"/>
                <a:ext cx="2032000" cy="20320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33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64870" y="2476500"/>
              <a:ext cx="1840230" cy="2743200"/>
              <a:chOff x="749300" y="1905000"/>
              <a:chExt cx="2044700" cy="304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620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3683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5400000">
                <a:off x="762000" y="2413000"/>
                <a:ext cx="2032000" cy="2032000"/>
              </a:xfrm>
              <a:prstGeom prst="blockArc">
                <a:avLst>
                  <a:gd name="adj1" fmla="val 12610131"/>
                  <a:gd name="adj2" fmla="val 19770692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5400000">
              <a:off x="2019300" y="3848815"/>
              <a:ext cx="4572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lock Arc 10"/>
            <p:cNvSpPr/>
            <p:nvPr/>
          </p:nvSpPr>
          <p:spPr>
            <a:xfrm rot="5400000">
              <a:off x="762000" y="1447800"/>
              <a:ext cx="251460" cy="251460"/>
            </a:xfrm>
            <a:prstGeom prst="blockArc">
              <a:avLst>
                <a:gd name="adj1" fmla="val 16191803"/>
                <a:gd name="adj2" fmla="val 206427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7597140" y="1447800"/>
              <a:ext cx="251460" cy="251460"/>
            </a:xfrm>
            <a:prstGeom prst="blockArc">
              <a:avLst>
                <a:gd name="adj1" fmla="val 21590814"/>
                <a:gd name="adj2" fmla="val 5460710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3059430" y="385953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flipH="1">
              <a:off x="5894070" y="2476500"/>
              <a:ext cx="1863090" cy="2743200"/>
              <a:chOff x="711200" y="1905000"/>
              <a:chExt cx="2070100" cy="304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366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66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3302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Block Arc 20"/>
              <p:cNvSpPr/>
              <p:nvPr/>
            </p:nvSpPr>
            <p:spPr>
              <a:xfrm rot="5400000">
                <a:off x="749300" y="2413000"/>
                <a:ext cx="2032000" cy="2032000"/>
              </a:xfrm>
              <a:prstGeom prst="blockArc">
                <a:avLst>
                  <a:gd name="adj1" fmla="val 12610131"/>
                  <a:gd name="adj2" fmla="val 19829259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Block Arc 14"/>
            <p:cNvSpPr/>
            <p:nvPr/>
          </p:nvSpPr>
          <p:spPr>
            <a:xfrm rot="5400000">
              <a:off x="7597140" y="5996940"/>
              <a:ext cx="251460" cy="251460"/>
            </a:xfrm>
            <a:prstGeom prst="blockArc">
              <a:avLst>
                <a:gd name="adj1" fmla="val 5253253"/>
                <a:gd name="adj2" fmla="val 10815088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5400000">
              <a:off x="762000" y="5996940"/>
              <a:ext cx="251460" cy="251460"/>
            </a:xfrm>
            <a:prstGeom prst="blockArc">
              <a:avLst>
                <a:gd name="adj1" fmla="val 10807407"/>
                <a:gd name="adj2" fmla="val 16357603"/>
                <a:gd name="adj3" fmla="val 276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93595" y="5656890"/>
            <a:ext cx="392805" cy="591510"/>
            <a:chOff x="6830389" y="376409"/>
            <a:chExt cx="399819" cy="692318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 rot="11595046">
              <a:off x="6830389" y="727466"/>
              <a:ext cx="114300" cy="158431"/>
              <a:chOff x="5969977" y="3328915"/>
              <a:chExt cx="457200" cy="6337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969977" y="3338684"/>
                <a:ext cx="457200" cy="3657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69977" y="3338684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94670" y="3525639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5969977" y="3328915"/>
                <a:ext cx="0" cy="633723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6948583" y="376409"/>
              <a:ext cx="281625" cy="692318"/>
              <a:chOff x="7454901" y="3226856"/>
              <a:chExt cx="1126449" cy="2769271"/>
            </a:xfrm>
          </p:grpSpPr>
          <p:sp>
            <p:nvSpPr>
              <p:cNvPr id="32" name="Trapezoid 31"/>
              <p:cNvSpPr/>
              <p:nvPr/>
            </p:nvSpPr>
            <p:spPr>
              <a:xfrm>
                <a:off x="8238778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7494189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/>
              <p:cNvSpPr/>
              <p:nvPr/>
            </p:nvSpPr>
            <p:spPr>
              <a:xfrm rot="11301797">
                <a:off x="7630387" y="5128851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5" name="Trapezoid 34"/>
              <p:cNvSpPr/>
              <p:nvPr/>
            </p:nvSpPr>
            <p:spPr>
              <a:xfrm rot="10460622">
                <a:off x="8128589" y="5126364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35"/>
              <p:cNvSpPr/>
              <p:nvPr/>
            </p:nvSpPr>
            <p:spPr>
              <a:xfrm rot="10200000">
                <a:off x="8378887" y="419846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1400000">
                <a:off x="7481614" y="419740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610407" y="4424182"/>
                <a:ext cx="820771" cy="1479422"/>
                <a:chOff x="1156344" y="2500923"/>
                <a:chExt cx="820771" cy="1479422"/>
              </a:xfrm>
              <a:solidFill>
                <a:srgbClr val="FFFF00"/>
              </a:solidFill>
            </p:grpSpPr>
            <p:sp>
              <p:nvSpPr>
                <p:cNvPr id="49" name="Trapezoid 4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4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rapezoid 50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0000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Isosceles Triangle 38"/>
              <p:cNvSpPr/>
              <p:nvPr/>
            </p:nvSpPr>
            <p:spPr>
              <a:xfrm>
                <a:off x="7957216" y="4999390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900000">
                <a:off x="7454901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20700000">
                <a:off x="8399074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321069">
                <a:off x="7478486" y="3938696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300000">
                <a:off x="8066867" y="3938375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Snip Same Side Corner Rectangle 43"/>
              <p:cNvSpPr/>
              <p:nvPr/>
            </p:nvSpPr>
            <p:spPr>
              <a:xfrm>
                <a:off x="7714900" y="3771435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7714900" y="4580490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7869488" y="3673848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845065" y="3351359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xplosion 2 47"/>
              <p:cNvSpPr/>
              <p:nvPr/>
            </p:nvSpPr>
            <p:spPr>
              <a:xfrm rot="2098387">
                <a:off x="7764540" y="3226856"/>
                <a:ext cx="519713" cy="637509"/>
              </a:xfrm>
              <a:prstGeom prst="irregularSeal2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33800"/>
            <a:ext cx="359343" cy="310892"/>
          </a:xfrm>
          <a:prstGeom prst="rect">
            <a:avLst/>
          </a:prstGeom>
        </p:spPr>
      </p:pic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1473305" y="3576255"/>
            <a:ext cx="279295" cy="564916"/>
            <a:chOff x="4095828" y="91884"/>
            <a:chExt cx="1137127" cy="2644768"/>
          </a:xfrm>
        </p:grpSpPr>
        <p:grpSp>
          <p:nvGrpSpPr>
            <p:cNvPr id="58" name="Group 57"/>
            <p:cNvGrpSpPr/>
            <p:nvPr/>
          </p:nvGrpSpPr>
          <p:grpSpPr>
            <a:xfrm>
              <a:off x="4095828" y="91884"/>
              <a:ext cx="1137127" cy="2644768"/>
              <a:chOff x="4718005" y="3127045"/>
              <a:chExt cx="1137127" cy="2644768"/>
            </a:xfrm>
          </p:grpSpPr>
          <p:sp>
            <p:nvSpPr>
              <p:cNvPr id="60" name="Trapezoid 59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63" name="Trapezoid 62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/>
              <p:cNvSpPr/>
              <p:nvPr/>
            </p:nvSpPr>
            <p:spPr>
              <a:xfrm rot="10200000">
                <a:off x="5641846" y="3977329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rapezoid 64"/>
              <p:cNvSpPr/>
              <p:nvPr/>
            </p:nvSpPr>
            <p:spPr>
              <a:xfrm rot="11400000">
                <a:off x="4732814" y="3969917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73" name="Trapezoid 7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rapezoid 7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78" name="Rectangle 7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" name="Snip Same Side Corner Rectangle 7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CCFFCC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Isosceles Triangle 67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900000">
                <a:off x="4718005" y="4428463"/>
                <a:ext cx="182276" cy="14709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20700000">
                <a:off x="567285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766852" y="698489"/>
              <a:ext cx="145190" cy="146304"/>
            </a:xfrm>
            <a:prstGeom prst="ellipse">
              <a:avLst/>
            </a:prstGeom>
            <a:solidFill>
              <a:srgbClr val="FFD2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7315200" y="3593117"/>
            <a:ext cx="285070" cy="564916"/>
            <a:chOff x="4414760" y="3839627"/>
            <a:chExt cx="1160645" cy="2644768"/>
          </a:xfrm>
        </p:grpSpPr>
        <p:grpSp>
          <p:nvGrpSpPr>
            <p:cNvPr id="81" name="Group 80"/>
            <p:cNvGrpSpPr/>
            <p:nvPr/>
          </p:nvGrpSpPr>
          <p:grpSpPr>
            <a:xfrm>
              <a:off x="4414760" y="3839627"/>
              <a:ext cx="1160645" cy="2644768"/>
              <a:chOff x="4706246" y="3127045"/>
              <a:chExt cx="1160645" cy="2644768"/>
            </a:xfrm>
          </p:grpSpPr>
          <p:sp>
            <p:nvSpPr>
              <p:cNvPr id="83" name="Trapezoid 82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rapezoid 83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apezoid 84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86" name="Trapezoid 85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rapezoid 86"/>
              <p:cNvSpPr/>
              <p:nvPr/>
            </p:nvSpPr>
            <p:spPr>
              <a:xfrm rot="10200000">
                <a:off x="5651287" y="3975662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rapezoid 87"/>
              <p:cNvSpPr/>
              <p:nvPr/>
            </p:nvSpPr>
            <p:spPr>
              <a:xfrm rot="11400000">
                <a:off x="4730129" y="3970709"/>
                <a:ext cx="201168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96" name="Trapezoid 95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96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01" name="Rectangle 100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9" name="Snip Same Side Corner Rectangle 98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99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Isosceles Triangle 90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900000">
                <a:off x="470624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20700000">
                <a:off x="5684615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097543" y="4426727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2050009" y="5302484"/>
            <a:ext cx="276671" cy="564916"/>
            <a:chOff x="6059947" y="309174"/>
            <a:chExt cx="1126449" cy="26447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14" name="Trapezoid 11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rapezoid 11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rapezoid 11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7" name="Trapezoid 11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rapezoid 11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rapezoid 11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25" name="Trapezoid 12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Trapezoid 12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29" name="Rectangle 12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8" name="Trapezoid 12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Isosceles Triangle 12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Snip Same Side Corner Rectangle 10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4752870" y="4249902"/>
            <a:ext cx="279295" cy="564916"/>
            <a:chOff x="6674824" y="3952502"/>
            <a:chExt cx="1137127" cy="2644768"/>
          </a:xfrm>
        </p:grpSpPr>
        <p:grpSp>
          <p:nvGrpSpPr>
            <p:cNvPr id="132" name="Group 13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140" name="Trapezoid 13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Trapezoid 14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rapezoid 14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153" name="Trapezoid 15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rapezoid 15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5" name="Group 15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58" name="Rectangle 15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" name="Snip Same Side Corner Rectangle 15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rapezoid 15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7" name="Straight Connector 14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Isosceles Triangle 14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3" name="Straight Connector 13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>
            <a:grpSpLocks noChangeAspect="1"/>
          </p:cNvGrpSpPr>
          <p:nvPr/>
        </p:nvGrpSpPr>
        <p:grpSpPr>
          <a:xfrm>
            <a:off x="5030591" y="4060084"/>
            <a:ext cx="276671" cy="564916"/>
            <a:chOff x="6059947" y="309174"/>
            <a:chExt cx="1126449" cy="2644768"/>
          </a:xfrm>
        </p:grpSpPr>
        <p:grpSp>
          <p:nvGrpSpPr>
            <p:cNvPr id="161" name="Group 160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71" name="Trapezoid 170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rapezoid 171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172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4" name="Trapezoid 173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Trapezoid 174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rapezoid 175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82" name="Trapezoid 181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Trapezoid 182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5" name="Trapezoid 184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Isosceles Triangle 178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5" name="Snip Same Side Corner Rectangle 164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2" name="Straight Connector 161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3554771" y="3831708"/>
            <a:ext cx="276671" cy="564916"/>
            <a:chOff x="6059947" y="309174"/>
            <a:chExt cx="1126449" cy="2644768"/>
          </a:xfrm>
        </p:grpSpPr>
        <p:grpSp>
          <p:nvGrpSpPr>
            <p:cNvPr id="189" name="Group 188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99" name="Trapezoid 198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Trapezoid 199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rapezoid 200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02" name="Trapezoid 201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rapezoid 202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10" name="Trapezoid 209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Trapezoid 210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14" name="Rectangle 213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3" name="Trapezoid 212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Isosceles Triangle 206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3" name="Snip Same Side Corner Rectangle 192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0" name="Straight Connector 189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3354491" y="4547172"/>
            <a:ext cx="279295" cy="564916"/>
            <a:chOff x="6674824" y="3952502"/>
            <a:chExt cx="1137127" cy="2644768"/>
          </a:xfrm>
        </p:grpSpPr>
        <p:grpSp>
          <p:nvGrpSpPr>
            <p:cNvPr id="217" name="Group 2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225" name="Trapezoid 2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Trapezoid 2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rapezoid 2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28" name="Trapezoid 2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rapezoid 2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Trapezoid 2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238" name="Trapezoid 2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Trapezoid 2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0" name="Group 2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243" name="Rectangle 2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1" name="Snip Same Side Corner Rectangle 2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Trapezoid 2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2" name="Straight Connector 2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Isosceles Triangle 2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8" name="Straight Connector 2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>
            <a:grpSpLocks noChangeAspect="1"/>
          </p:cNvGrpSpPr>
          <p:nvPr/>
        </p:nvGrpSpPr>
        <p:grpSpPr>
          <a:xfrm>
            <a:off x="3402001" y="1767164"/>
            <a:ext cx="276671" cy="564916"/>
            <a:chOff x="6059947" y="309174"/>
            <a:chExt cx="1126449" cy="2644768"/>
          </a:xfrm>
        </p:grpSpPr>
        <p:grpSp>
          <p:nvGrpSpPr>
            <p:cNvPr id="246" name="Group 245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Trapezoid 256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rapezoid 257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9" name="Trapezoid 258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Trapezoid 259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Trapezoid 260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67" name="Trapezoid 266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Trapezoid 267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70" name="Trapezoid 269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Isosceles Triangle 263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0" name="Snip Same Side Corner Rectangle 249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7" name="Straight Connector 246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>
            <a:grpSpLocks noChangeAspect="1"/>
          </p:cNvGrpSpPr>
          <p:nvPr/>
        </p:nvGrpSpPr>
        <p:grpSpPr>
          <a:xfrm>
            <a:off x="1856929" y="1981200"/>
            <a:ext cx="276671" cy="564916"/>
            <a:chOff x="6059947" y="309174"/>
            <a:chExt cx="1126449" cy="2644768"/>
          </a:xfrm>
        </p:grpSpPr>
        <p:grpSp>
          <p:nvGrpSpPr>
            <p:cNvPr id="274" name="Group 27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84" name="Trapezoid 28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Trapezoid 28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Trapezoid 28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7" name="Trapezoid 28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Trapezoid 28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Trapezoid 28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0" name="Group 28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95" name="Trapezoid 29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Trapezoid 29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99" name="Rectangle 29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8" name="Trapezoid 29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2" name="Isosceles Triangle 29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Snip Same Side Corner Rectangle 27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5" name="Straight Connector 27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>
            <a:grpSpLocks noChangeAspect="1"/>
          </p:cNvGrpSpPr>
          <p:nvPr/>
        </p:nvGrpSpPr>
        <p:grpSpPr>
          <a:xfrm>
            <a:off x="3910720" y="3840689"/>
            <a:ext cx="279295" cy="564916"/>
            <a:chOff x="6674824" y="3952502"/>
            <a:chExt cx="1137127" cy="2644768"/>
          </a:xfrm>
        </p:grpSpPr>
        <p:grpSp>
          <p:nvGrpSpPr>
            <p:cNvPr id="302" name="Group 30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10" name="Trapezoid 30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rapezoid 31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Trapezoid 31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13" name="Trapezoid 31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Trapezoid 31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Trapezoid 31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23" name="Trapezoid 32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Trapezoid 32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5" name="Group 32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28" name="Rectangle 32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Snip Same Side Corner Rectangle 32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Trapezoid 32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7" name="Straight Connector 31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Isosceles Triangle 31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3" name="Straight Connector 30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>
            <a:grpSpLocks noChangeAspect="1"/>
          </p:cNvGrpSpPr>
          <p:nvPr/>
        </p:nvGrpSpPr>
        <p:grpSpPr>
          <a:xfrm>
            <a:off x="3909640" y="1871082"/>
            <a:ext cx="279295" cy="564916"/>
            <a:chOff x="6674824" y="3952502"/>
            <a:chExt cx="1137127" cy="2644768"/>
          </a:xfrm>
        </p:grpSpPr>
        <p:grpSp>
          <p:nvGrpSpPr>
            <p:cNvPr id="331" name="Group 330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39" name="Trapezoid 338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Trapezoid 339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Trapezoid 340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42" name="Trapezoid 341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rapezoid 342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Trapezoid 343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52" name="Trapezoid 351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Trapezoid 352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4" name="Group 353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57" name="Rectangle 356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5" name="Snip Same Side Corner Rectangle 354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Trapezoid 355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6" name="Straight Connector 345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Isosceles Triangle 346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2" name="Straight Connector 331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>
            <a:grpSpLocks noChangeAspect="1"/>
          </p:cNvGrpSpPr>
          <p:nvPr/>
        </p:nvGrpSpPr>
        <p:grpSpPr>
          <a:xfrm>
            <a:off x="5015107" y="2674407"/>
            <a:ext cx="276671" cy="564916"/>
            <a:chOff x="6059947" y="309174"/>
            <a:chExt cx="1126449" cy="2644768"/>
          </a:xfrm>
        </p:grpSpPr>
        <p:grpSp>
          <p:nvGrpSpPr>
            <p:cNvPr id="360" name="Group 359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363" name="Group 362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370" name="Trapezoid 369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Trapezoid 370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Trapezoid 371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Trapezoid 373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Trapezoid 374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6" name="Group 375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381" name="Trapezoid 380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Trapezoid 381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385" name="Rectangle 384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84" name="Trapezoid 383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8" name="Isosceles Triangle 377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4" name="Snip Same Side Corner Rectangle 363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7" name="Straight Connector 366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1" name="Straight Connector 360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/>
          <p:cNvGrpSpPr>
            <a:grpSpLocks noChangeAspect="1"/>
          </p:cNvGrpSpPr>
          <p:nvPr/>
        </p:nvGrpSpPr>
        <p:grpSpPr>
          <a:xfrm>
            <a:off x="4682792" y="2564852"/>
            <a:ext cx="279295" cy="564916"/>
            <a:chOff x="6674824" y="3952502"/>
            <a:chExt cx="1137127" cy="2644768"/>
          </a:xfrm>
        </p:grpSpPr>
        <p:grpSp>
          <p:nvGrpSpPr>
            <p:cNvPr id="388" name="Group 387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96" name="Trapezoid 395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Trapezoid 396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Trapezoid 397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99" name="Trapezoid 398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Trapezoid 399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Trapezoid 400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2" name="Group 401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09" name="Trapezoid 40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Trapezoid 40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1" name="Group 410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14" name="Rectangle 413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2" name="Snip Same Side Corner Rectangle 411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Trapezoid 412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3" name="Straight Connector 402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Isosceles Triangle 403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9" name="Straight Connector 388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>
            <a:grpSpLocks noChangeAspect="1"/>
          </p:cNvGrpSpPr>
          <p:nvPr/>
        </p:nvGrpSpPr>
        <p:grpSpPr>
          <a:xfrm>
            <a:off x="3606905" y="2476789"/>
            <a:ext cx="279295" cy="564916"/>
            <a:chOff x="6674824" y="3952502"/>
            <a:chExt cx="1137127" cy="2644768"/>
          </a:xfrm>
        </p:grpSpPr>
        <p:grpSp>
          <p:nvGrpSpPr>
            <p:cNvPr id="417" name="Group 4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425" name="Trapezoid 4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Trapezoid 4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Trapezoid 4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28" name="Trapezoid 4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Trapezoid 4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Trapezoid 4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1" name="Group 4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38" name="Trapezoid 4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Trapezoid 4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0" name="Group 4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43" name="Rectangle 4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1" name="Snip Same Side Corner Rectangle 4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Trapezoid 4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2" name="Straight Connector 4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3" name="Isosceles Triangle 4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8" name="Straight Connector 4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5" name="TextBox 444"/>
          <p:cNvSpPr txBox="1"/>
          <p:nvPr/>
        </p:nvSpPr>
        <p:spPr>
          <a:xfrm>
            <a:off x="6418748" y="17671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cxnSp>
        <p:nvCxnSpPr>
          <p:cNvPr id="447" name="Straight Arrow Connector 446"/>
          <p:cNvCxnSpPr>
            <a:stCxn id="445" idx="1"/>
          </p:cNvCxnSpPr>
          <p:nvPr/>
        </p:nvCxnSpPr>
        <p:spPr bwMode="auto">
          <a:xfrm flipH="1">
            <a:off x="5943600" y="1951830"/>
            <a:ext cx="475148" cy="83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6" name="TextBox 445"/>
          <p:cNvSpPr txBox="1"/>
          <p:nvPr/>
        </p:nvSpPr>
        <p:spPr>
          <a:xfrm>
            <a:off x="1075412" y="4267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Ball in GK</a:t>
            </a:r>
          </a:p>
          <a:p>
            <a:r>
              <a:rPr lang="en-US" dirty="0">
                <a:solidFill>
                  <a:srgbClr val="FFFF00"/>
                </a:solidFill>
              </a:rPr>
              <a:t> Hands</a:t>
            </a:r>
          </a:p>
        </p:txBody>
      </p:sp>
    </p:spTree>
    <p:extLst>
      <p:ext uri="{BB962C8B-B14F-4D97-AF65-F5344CB8AC3E}">
        <p14:creationId xmlns:p14="http://schemas.microsoft.com/office/powerpoint/2010/main" val="369634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 and Goalkeeper Possession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6425" cy="4343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 NR&amp;R:  When goalkeeper gains possession of ball with hands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Opponents </a:t>
            </a:r>
            <a:r>
              <a:rPr lang="en-US" u="sng" dirty="0"/>
              <a:t>must</a:t>
            </a:r>
            <a:r>
              <a:rPr lang="en-US" dirty="0"/>
              <a:t> retreat behind BOL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Opponents may cross BOL once the ball is released from goalkeeper’s hands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Goalkeeper has option to release ball without waiting for opponents to retreat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/>
              <a:t>Opponents then may not be penalized for not retreating across the BOL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9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other saves by Goalkeeper? (9U - 10U)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goalkeeper kicks/punches ball rather than trying to collect ball with hands, then play continues as usual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BOL is not a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07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Goalkeeper Possession: </a:t>
            </a:r>
            <a:br>
              <a:rPr lang="en-US" dirty="0"/>
            </a:br>
            <a:r>
              <a:rPr lang="en-US" dirty="0"/>
              <a:t>Referee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6425" cy="4343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Goalkeeper may release ball to either side of BOL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BOL only impacts opposing team position on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Goalkeeper does not need to wait for opponents to retreat; takes risk of interception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Referee should encourage opponents to retreat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Goalkeeper has “6-seconds” to release ball from hands </a:t>
            </a:r>
            <a:r>
              <a:rPr lang="en-US" sz="2000" u="sng" dirty="0"/>
              <a:t>after</a:t>
            </a:r>
            <a:r>
              <a:rPr lang="en-US" sz="2000" dirty="0"/>
              <a:t> opponents have retreated across BOL (not commonly enforced in 9U/10U – vocally encourage goalkeeper to release ball)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If ball goes directly out of play then restart with TI or CK as appropriate per LOTG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1828800"/>
            <a:ext cx="8534400" cy="914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2018 NR&amp;R</a:t>
            </a:r>
          </a:p>
        </p:txBody>
      </p:sp>
    </p:spTree>
    <p:extLst>
      <p:ext uri="{BB962C8B-B14F-4D97-AF65-F5344CB8AC3E}">
        <p14:creationId xmlns:p14="http://schemas.microsoft.com/office/powerpoint/2010/main" val="262893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Goalkeeper Possession: Opponent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6425" cy="4343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Opponents may cross the BOL as soon as the ball is released from the goalkeeper’s hands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Infraction:  opponent crosses BOL before goalkeeper releases ball and subsequently interferes with play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Be vocally proactive; manage opponents to avoid this behavior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u="sng" dirty="0"/>
              <a:t>Use judgement and don’t interfere for trifling infraction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If play has to be stopped to deal with infraction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Remind opponents of proper procedure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Restart with IFK for goalkeeper’s team on BOL where infraction occurred</a:t>
            </a:r>
            <a:endParaRPr lang="en-US" sz="20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2971800"/>
            <a:ext cx="8534400" cy="3048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New 2018 </a:t>
            </a:r>
            <a:r>
              <a:rPr lang="en-US" dirty="0">
                <a:solidFill>
                  <a:srgbClr val="FF0000"/>
                </a:solidFill>
              </a:rPr>
              <a:t>Instruction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38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brief explanation of PDI including 2018 implementation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guidance to referees in how to administer matches impacted by the adoption of the PDI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BBBFC4C-AB1F-4AF5-B641-352858CB146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0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1139825"/>
          </a:xfrm>
        </p:spPr>
        <p:txBody>
          <a:bodyPr/>
          <a:lstStyle/>
          <a:p>
            <a:r>
              <a:rPr lang="en-US" dirty="0"/>
              <a:t>Opponents MUST Move Behind BOL for Goal Kick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61800A-82E9-4DC4-9BB6-49319D90E10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447800"/>
            <a:ext cx="7086600" cy="4800600"/>
            <a:chOff x="762000" y="1447800"/>
            <a:chExt cx="7086600" cy="4800600"/>
          </a:xfrm>
        </p:grpSpPr>
        <p:sp>
          <p:nvSpPr>
            <p:cNvPr id="5" name="Rectangle 4"/>
            <p:cNvSpPr/>
            <p:nvPr/>
          </p:nvSpPr>
          <p:spPr>
            <a:xfrm>
              <a:off x="762000" y="1447800"/>
              <a:ext cx="7086600" cy="4800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6300" y="1562100"/>
              <a:ext cx="6858000" cy="457200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1002029" y="384810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390900" y="2933700"/>
              <a:ext cx="1828800" cy="1828800"/>
              <a:chOff x="3556000" y="2413000"/>
              <a:chExt cx="2032000" cy="2032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56000" y="2413000"/>
                <a:ext cx="2032000" cy="20320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33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64870" y="2476500"/>
              <a:ext cx="1840230" cy="2743200"/>
              <a:chOff x="749300" y="1905000"/>
              <a:chExt cx="2044700" cy="304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620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3683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5400000">
                <a:off x="762000" y="2413000"/>
                <a:ext cx="2032000" cy="2032000"/>
              </a:xfrm>
              <a:prstGeom prst="blockArc">
                <a:avLst>
                  <a:gd name="adj1" fmla="val 12610131"/>
                  <a:gd name="adj2" fmla="val 19770692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5400000">
              <a:off x="2019300" y="3848815"/>
              <a:ext cx="4572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lock Arc 10"/>
            <p:cNvSpPr/>
            <p:nvPr/>
          </p:nvSpPr>
          <p:spPr>
            <a:xfrm rot="5400000">
              <a:off x="762000" y="1447800"/>
              <a:ext cx="251460" cy="251460"/>
            </a:xfrm>
            <a:prstGeom prst="blockArc">
              <a:avLst>
                <a:gd name="adj1" fmla="val 16191803"/>
                <a:gd name="adj2" fmla="val 206427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7597140" y="1447800"/>
              <a:ext cx="251460" cy="251460"/>
            </a:xfrm>
            <a:prstGeom prst="blockArc">
              <a:avLst>
                <a:gd name="adj1" fmla="val 21590814"/>
                <a:gd name="adj2" fmla="val 5460710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3059430" y="385953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flipH="1">
              <a:off x="5894070" y="2476500"/>
              <a:ext cx="1863090" cy="2743200"/>
              <a:chOff x="711200" y="1905000"/>
              <a:chExt cx="2070100" cy="304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366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66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3302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Block Arc 20"/>
              <p:cNvSpPr/>
              <p:nvPr/>
            </p:nvSpPr>
            <p:spPr>
              <a:xfrm rot="5400000">
                <a:off x="749300" y="2413000"/>
                <a:ext cx="2032000" cy="2032000"/>
              </a:xfrm>
              <a:prstGeom prst="blockArc">
                <a:avLst>
                  <a:gd name="adj1" fmla="val 12610131"/>
                  <a:gd name="adj2" fmla="val 19829259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Block Arc 14"/>
            <p:cNvSpPr/>
            <p:nvPr/>
          </p:nvSpPr>
          <p:spPr>
            <a:xfrm rot="5400000">
              <a:off x="7597140" y="5996940"/>
              <a:ext cx="251460" cy="251460"/>
            </a:xfrm>
            <a:prstGeom prst="blockArc">
              <a:avLst>
                <a:gd name="adj1" fmla="val 5253253"/>
                <a:gd name="adj2" fmla="val 10815088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5400000">
              <a:off x="762000" y="5996940"/>
              <a:ext cx="251460" cy="251460"/>
            </a:xfrm>
            <a:prstGeom prst="blockArc">
              <a:avLst>
                <a:gd name="adj1" fmla="val 10807407"/>
                <a:gd name="adj2" fmla="val 16357603"/>
                <a:gd name="adj3" fmla="val 276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93595" y="5656890"/>
            <a:ext cx="392805" cy="591510"/>
            <a:chOff x="6830389" y="376409"/>
            <a:chExt cx="399819" cy="692318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 rot="11595046">
              <a:off x="6830389" y="727466"/>
              <a:ext cx="114300" cy="158431"/>
              <a:chOff x="5969977" y="3328915"/>
              <a:chExt cx="457200" cy="6337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969977" y="3338684"/>
                <a:ext cx="457200" cy="3657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69977" y="3338684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94670" y="3525639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5969977" y="3328915"/>
                <a:ext cx="0" cy="633723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6948583" y="376409"/>
              <a:ext cx="281625" cy="692318"/>
              <a:chOff x="7454901" y="3226856"/>
              <a:chExt cx="1126449" cy="2769271"/>
            </a:xfrm>
          </p:grpSpPr>
          <p:sp>
            <p:nvSpPr>
              <p:cNvPr id="32" name="Trapezoid 31"/>
              <p:cNvSpPr/>
              <p:nvPr/>
            </p:nvSpPr>
            <p:spPr>
              <a:xfrm>
                <a:off x="8238778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7494189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/>
              <p:cNvSpPr/>
              <p:nvPr/>
            </p:nvSpPr>
            <p:spPr>
              <a:xfrm rot="11301797">
                <a:off x="7630387" y="5128851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5" name="Trapezoid 34"/>
              <p:cNvSpPr/>
              <p:nvPr/>
            </p:nvSpPr>
            <p:spPr>
              <a:xfrm rot="10460622">
                <a:off x="8128589" y="5126364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35"/>
              <p:cNvSpPr/>
              <p:nvPr/>
            </p:nvSpPr>
            <p:spPr>
              <a:xfrm rot="10200000">
                <a:off x="8378887" y="419846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1400000">
                <a:off x="7481614" y="419740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610407" y="4424182"/>
                <a:ext cx="820771" cy="1479422"/>
                <a:chOff x="1156344" y="2500923"/>
                <a:chExt cx="820771" cy="1479422"/>
              </a:xfrm>
              <a:solidFill>
                <a:srgbClr val="FFFF00"/>
              </a:solidFill>
            </p:grpSpPr>
            <p:sp>
              <p:nvSpPr>
                <p:cNvPr id="49" name="Trapezoid 4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4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rapezoid 50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0000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Isosceles Triangle 38"/>
              <p:cNvSpPr/>
              <p:nvPr/>
            </p:nvSpPr>
            <p:spPr>
              <a:xfrm>
                <a:off x="7957216" y="4999390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900000">
                <a:off x="7454901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20700000">
                <a:off x="8399074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321069">
                <a:off x="7478486" y="3938696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300000">
                <a:off x="8066867" y="3938375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Snip Same Side Corner Rectangle 43"/>
              <p:cNvSpPr/>
              <p:nvPr/>
            </p:nvSpPr>
            <p:spPr>
              <a:xfrm>
                <a:off x="7714900" y="3771435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7714900" y="4580490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7869488" y="3673848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845065" y="3351359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xplosion 2 47"/>
              <p:cNvSpPr/>
              <p:nvPr/>
            </p:nvSpPr>
            <p:spPr>
              <a:xfrm rot="2098387">
                <a:off x="7764540" y="3226856"/>
                <a:ext cx="519713" cy="637509"/>
              </a:xfrm>
              <a:prstGeom prst="irregularSeal2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00400"/>
            <a:ext cx="359343" cy="310892"/>
          </a:xfrm>
          <a:prstGeom prst="rect">
            <a:avLst/>
          </a:prstGeom>
        </p:spPr>
      </p:pic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838200" y="2971800"/>
            <a:ext cx="279295" cy="564916"/>
            <a:chOff x="4095828" y="91884"/>
            <a:chExt cx="1137127" cy="2644768"/>
          </a:xfrm>
        </p:grpSpPr>
        <p:grpSp>
          <p:nvGrpSpPr>
            <p:cNvPr id="58" name="Group 57"/>
            <p:cNvGrpSpPr/>
            <p:nvPr/>
          </p:nvGrpSpPr>
          <p:grpSpPr>
            <a:xfrm>
              <a:off x="4095828" y="91884"/>
              <a:ext cx="1137127" cy="2644768"/>
              <a:chOff x="4718005" y="3127045"/>
              <a:chExt cx="1137127" cy="2644768"/>
            </a:xfrm>
          </p:grpSpPr>
          <p:sp>
            <p:nvSpPr>
              <p:cNvPr id="60" name="Trapezoid 59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63" name="Trapezoid 62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/>
              <p:cNvSpPr/>
              <p:nvPr/>
            </p:nvSpPr>
            <p:spPr>
              <a:xfrm rot="10200000">
                <a:off x="5641846" y="3977329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rapezoid 64"/>
              <p:cNvSpPr/>
              <p:nvPr/>
            </p:nvSpPr>
            <p:spPr>
              <a:xfrm rot="11400000">
                <a:off x="4732814" y="3969917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73" name="Trapezoid 7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rapezoid 7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78" name="Rectangle 7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" name="Snip Same Side Corner Rectangle 7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CCFFCC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Isosceles Triangle 67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900000">
                <a:off x="4718005" y="4428463"/>
                <a:ext cx="182276" cy="14709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20700000">
                <a:off x="567285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766852" y="698489"/>
              <a:ext cx="145190" cy="146304"/>
            </a:xfrm>
            <a:prstGeom prst="ellipse">
              <a:avLst/>
            </a:prstGeom>
            <a:solidFill>
              <a:srgbClr val="FFD2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7315200" y="3593117"/>
            <a:ext cx="285070" cy="564916"/>
            <a:chOff x="4414760" y="3839627"/>
            <a:chExt cx="1160645" cy="2644768"/>
          </a:xfrm>
        </p:grpSpPr>
        <p:grpSp>
          <p:nvGrpSpPr>
            <p:cNvPr id="81" name="Group 80"/>
            <p:cNvGrpSpPr/>
            <p:nvPr/>
          </p:nvGrpSpPr>
          <p:grpSpPr>
            <a:xfrm>
              <a:off x="4414760" y="3839627"/>
              <a:ext cx="1160645" cy="2644768"/>
              <a:chOff x="4706246" y="3127045"/>
              <a:chExt cx="1160645" cy="2644768"/>
            </a:xfrm>
          </p:grpSpPr>
          <p:sp>
            <p:nvSpPr>
              <p:cNvPr id="83" name="Trapezoid 82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rapezoid 83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apezoid 84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86" name="Trapezoid 85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rapezoid 86"/>
              <p:cNvSpPr/>
              <p:nvPr/>
            </p:nvSpPr>
            <p:spPr>
              <a:xfrm rot="10200000">
                <a:off x="5651287" y="3975662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rapezoid 87"/>
              <p:cNvSpPr/>
              <p:nvPr/>
            </p:nvSpPr>
            <p:spPr>
              <a:xfrm rot="11400000">
                <a:off x="4730129" y="3970709"/>
                <a:ext cx="201168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96" name="Trapezoid 95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96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01" name="Rectangle 100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9" name="Snip Same Side Corner Rectangle 98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99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Isosceles Triangle 90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900000">
                <a:off x="470624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20700000">
                <a:off x="5684615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097543" y="4426727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2466529" y="5302484"/>
            <a:ext cx="276671" cy="564916"/>
            <a:chOff x="6059947" y="309174"/>
            <a:chExt cx="1126449" cy="26447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14" name="Trapezoid 11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rapezoid 11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rapezoid 11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7" name="Trapezoid 11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rapezoid 11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rapezoid 11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25" name="Trapezoid 12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Trapezoid 12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29" name="Rectangle 12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8" name="Trapezoid 12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Isosceles Triangle 12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Snip Same Side Corner Rectangle 10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4752870" y="4249902"/>
            <a:ext cx="279295" cy="564916"/>
            <a:chOff x="6674824" y="3952502"/>
            <a:chExt cx="1137127" cy="2644768"/>
          </a:xfrm>
        </p:grpSpPr>
        <p:grpSp>
          <p:nvGrpSpPr>
            <p:cNvPr id="132" name="Group 13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140" name="Trapezoid 13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Trapezoid 14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rapezoid 14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153" name="Trapezoid 15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rapezoid 15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5" name="Group 15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58" name="Rectangle 15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" name="Snip Same Side Corner Rectangle 15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rapezoid 15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7" name="Straight Connector 14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Isosceles Triangle 14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3" name="Straight Connector 13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>
            <a:grpSpLocks noChangeAspect="1"/>
          </p:cNvGrpSpPr>
          <p:nvPr/>
        </p:nvGrpSpPr>
        <p:grpSpPr>
          <a:xfrm>
            <a:off x="5030591" y="4060084"/>
            <a:ext cx="276671" cy="564916"/>
            <a:chOff x="6059947" y="309174"/>
            <a:chExt cx="1126449" cy="2644768"/>
          </a:xfrm>
        </p:grpSpPr>
        <p:grpSp>
          <p:nvGrpSpPr>
            <p:cNvPr id="161" name="Group 160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71" name="Trapezoid 170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rapezoid 171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172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4" name="Trapezoid 173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Trapezoid 174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rapezoid 175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82" name="Trapezoid 181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Trapezoid 182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5" name="Trapezoid 184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Isosceles Triangle 178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5" name="Snip Same Side Corner Rectangle 164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2" name="Straight Connector 161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3554771" y="3831708"/>
            <a:ext cx="276671" cy="564916"/>
            <a:chOff x="6059947" y="309174"/>
            <a:chExt cx="1126449" cy="2644768"/>
          </a:xfrm>
        </p:grpSpPr>
        <p:grpSp>
          <p:nvGrpSpPr>
            <p:cNvPr id="189" name="Group 188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99" name="Trapezoid 198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Trapezoid 199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rapezoid 200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02" name="Trapezoid 201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rapezoid 202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10" name="Trapezoid 209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Trapezoid 210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14" name="Rectangle 213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3" name="Trapezoid 212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Isosceles Triangle 206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3" name="Snip Same Side Corner Rectangle 192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0" name="Straight Connector 189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3354491" y="4547172"/>
            <a:ext cx="279295" cy="564916"/>
            <a:chOff x="6674824" y="3952502"/>
            <a:chExt cx="1137127" cy="2644768"/>
          </a:xfrm>
        </p:grpSpPr>
        <p:grpSp>
          <p:nvGrpSpPr>
            <p:cNvPr id="217" name="Group 2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225" name="Trapezoid 2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Trapezoid 2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rapezoid 2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28" name="Trapezoid 2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rapezoid 2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Trapezoid 2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238" name="Trapezoid 2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Trapezoid 2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0" name="Group 2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243" name="Rectangle 2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1" name="Snip Same Side Corner Rectangle 2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Trapezoid 2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2" name="Straight Connector 2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Isosceles Triangle 2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8" name="Straight Connector 2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>
            <a:grpSpLocks noChangeAspect="1"/>
          </p:cNvGrpSpPr>
          <p:nvPr/>
        </p:nvGrpSpPr>
        <p:grpSpPr>
          <a:xfrm>
            <a:off x="2819400" y="2635484"/>
            <a:ext cx="276671" cy="564916"/>
            <a:chOff x="6059947" y="309174"/>
            <a:chExt cx="1126449" cy="2644768"/>
          </a:xfrm>
        </p:grpSpPr>
        <p:grpSp>
          <p:nvGrpSpPr>
            <p:cNvPr id="246" name="Group 245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Trapezoid 256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rapezoid 257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9" name="Trapezoid 258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Trapezoid 259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Trapezoid 260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67" name="Trapezoid 266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Trapezoid 267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70" name="Trapezoid 269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Isosceles Triangle 263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0" name="Snip Same Side Corner Rectangle 249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7" name="Straight Connector 246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>
            <a:grpSpLocks noChangeAspect="1"/>
          </p:cNvGrpSpPr>
          <p:nvPr/>
        </p:nvGrpSpPr>
        <p:grpSpPr>
          <a:xfrm>
            <a:off x="1856929" y="1600200"/>
            <a:ext cx="276671" cy="564916"/>
            <a:chOff x="6059947" y="309174"/>
            <a:chExt cx="1126449" cy="2644768"/>
          </a:xfrm>
        </p:grpSpPr>
        <p:grpSp>
          <p:nvGrpSpPr>
            <p:cNvPr id="274" name="Group 27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84" name="Trapezoid 28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Trapezoid 28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Trapezoid 28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7" name="Trapezoid 28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Trapezoid 28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Trapezoid 28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0" name="Group 28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95" name="Trapezoid 29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Trapezoid 29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99" name="Rectangle 29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8" name="Trapezoid 29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2" name="Isosceles Triangle 29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Snip Same Side Corner Rectangle 27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5" name="Straight Connector 27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>
            <a:grpSpLocks noChangeAspect="1"/>
          </p:cNvGrpSpPr>
          <p:nvPr/>
        </p:nvGrpSpPr>
        <p:grpSpPr>
          <a:xfrm>
            <a:off x="3910720" y="3840689"/>
            <a:ext cx="279295" cy="564916"/>
            <a:chOff x="6674824" y="3952502"/>
            <a:chExt cx="1137127" cy="2644768"/>
          </a:xfrm>
        </p:grpSpPr>
        <p:grpSp>
          <p:nvGrpSpPr>
            <p:cNvPr id="302" name="Group 30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10" name="Trapezoid 30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rapezoid 31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Trapezoid 31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13" name="Trapezoid 31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Trapezoid 31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Trapezoid 31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23" name="Trapezoid 32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Trapezoid 32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5" name="Group 32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28" name="Rectangle 32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Snip Same Side Corner Rectangle 32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Trapezoid 32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7" name="Straight Connector 31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Isosceles Triangle 31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3" name="Straight Connector 30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>
            <a:grpSpLocks noChangeAspect="1"/>
          </p:cNvGrpSpPr>
          <p:nvPr/>
        </p:nvGrpSpPr>
        <p:grpSpPr>
          <a:xfrm>
            <a:off x="3909640" y="1871082"/>
            <a:ext cx="279295" cy="564916"/>
            <a:chOff x="6674824" y="3952502"/>
            <a:chExt cx="1137127" cy="2644768"/>
          </a:xfrm>
        </p:grpSpPr>
        <p:grpSp>
          <p:nvGrpSpPr>
            <p:cNvPr id="331" name="Group 330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39" name="Trapezoid 338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Trapezoid 339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Trapezoid 340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42" name="Trapezoid 341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rapezoid 342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Trapezoid 343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52" name="Trapezoid 351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Trapezoid 352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4" name="Group 353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57" name="Rectangle 356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5" name="Snip Same Side Corner Rectangle 354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Trapezoid 355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6" name="Straight Connector 345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Isosceles Triangle 346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2" name="Straight Connector 331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>
            <a:grpSpLocks noChangeAspect="1"/>
          </p:cNvGrpSpPr>
          <p:nvPr/>
        </p:nvGrpSpPr>
        <p:grpSpPr>
          <a:xfrm>
            <a:off x="5015107" y="2674407"/>
            <a:ext cx="276671" cy="564916"/>
            <a:chOff x="6059947" y="309174"/>
            <a:chExt cx="1126449" cy="2644768"/>
          </a:xfrm>
        </p:grpSpPr>
        <p:grpSp>
          <p:nvGrpSpPr>
            <p:cNvPr id="360" name="Group 359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363" name="Group 362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370" name="Trapezoid 369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Trapezoid 370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Trapezoid 371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Trapezoid 373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Trapezoid 374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6" name="Group 375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381" name="Trapezoid 380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Trapezoid 381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385" name="Rectangle 384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84" name="Trapezoid 383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8" name="Isosceles Triangle 377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4" name="Snip Same Side Corner Rectangle 363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7" name="Straight Connector 366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1" name="Straight Connector 360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/>
          <p:cNvGrpSpPr>
            <a:grpSpLocks noChangeAspect="1"/>
          </p:cNvGrpSpPr>
          <p:nvPr/>
        </p:nvGrpSpPr>
        <p:grpSpPr>
          <a:xfrm>
            <a:off x="4682792" y="2564852"/>
            <a:ext cx="279295" cy="564916"/>
            <a:chOff x="6674824" y="3952502"/>
            <a:chExt cx="1137127" cy="2644768"/>
          </a:xfrm>
        </p:grpSpPr>
        <p:grpSp>
          <p:nvGrpSpPr>
            <p:cNvPr id="388" name="Group 387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96" name="Trapezoid 395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Trapezoid 396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Trapezoid 397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99" name="Trapezoid 398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Trapezoid 399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Trapezoid 400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2" name="Group 401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09" name="Trapezoid 40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Trapezoid 40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1" name="Group 410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14" name="Rectangle 413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2" name="Snip Same Side Corner Rectangle 411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Trapezoid 412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3" name="Straight Connector 402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Isosceles Triangle 403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9" name="Straight Connector 388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>
            <a:grpSpLocks noChangeAspect="1"/>
          </p:cNvGrpSpPr>
          <p:nvPr/>
        </p:nvGrpSpPr>
        <p:grpSpPr>
          <a:xfrm>
            <a:off x="3606905" y="2476789"/>
            <a:ext cx="279295" cy="564916"/>
            <a:chOff x="6674824" y="3952502"/>
            <a:chExt cx="1137127" cy="2644768"/>
          </a:xfrm>
        </p:grpSpPr>
        <p:grpSp>
          <p:nvGrpSpPr>
            <p:cNvPr id="417" name="Group 4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425" name="Trapezoid 4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Trapezoid 4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Trapezoid 4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28" name="Trapezoid 4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Trapezoid 4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Trapezoid 4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1" name="Group 4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38" name="Trapezoid 4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Trapezoid 4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0" name="Group 4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43" name="Rectangle 4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1" name="Snip Same Side Corner Rectangle 4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Trapezoid 4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2" name="Straight Connector 4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3" name="Isosceles Triangle 4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8" name="Straight Connector 4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5" name="TextBox 444"/>
          <p:cNvSpPr txBox="1"/>
          <p:nvPr/>
        </p:nvSpPr>
        <p:spPr>
          <a:xfrm>
            <a:off x="6418748" y="17671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Blue</a:t>
            </a:r>
          </a:p>
        </p:txBody>
      </p:sp>
      <p:cxnSp>
        <p:nvCxnSpPr>
          <p:cNvPr id="447" name="Straight Arrow Connector 446"/>
          <p:cNvCxnSpPr>
            <a:stCxn id="445" idx="1"/>
          </p:cNvCxnSpPr>
          <p:nvPr/>
        </p:nvCxnSpPr>
        <p:spPr bwMode="auto">
          <a:xfrm flipH="1">
            <a:off x="5943600" y="1951830"/>
            <a:ext cx="475148" cy="83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4283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Restarting Play From Goal Kick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6425" cy="4419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 NR&amp;R:  Opponents must move behind BOL when play is restarted with a goal kick.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Player taking goal kick does not need to wait for opponents to retreat across the BOL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Ball may be kicked to either side of BOL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Opponents may cross BOL when ball is in play per Law 16 (ball exits penalty area)</a:t>
            </a:r>
          </a:p>
          <a:p>
            <a:pPr marL="0" indent="0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87388" y="4191000"/>
            <a:ext cx="8532813" cy="1676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2018 NR&amp;R</a:t>
            </a:r>
          </a:p>
        </p:txBody>
      </p:sp>
    </p:spTree>
    <p:extLst>
      <p:ext uri="{BB962C8B-B14F-4D97-AF65-F5344CB8AC3E}">
        <p14:creationId xmlns:p14="http://schemas.microsoft.com/office/powerpoint/2010/main" val="16418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Kick:  </a:t>
            </a:r>
            <a:br>
              <a:rPr lang="en-US" dirty="0"/>
            </a:br>
            <a:r>
              <a:rPr lang="en-US" dirty="0"/>
              <a:t>Referee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6425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Referee should encourage opponents to retreat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Player taking goal kick does not need to wait for opponents to retreat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Kicker takes risk of interception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Opponents then may not be penalized for not retreating across the BOL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Ball may be kicked to any point on the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ball is kicked directly out of play then restart with TI or CK as appropriate per LOTG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72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Kick:  </a:t>
            </a:r>
            <a:br>
              <a:rPr lang="en-US" dirty="0"/>
            </a:br>
            <a:r>
              <a:rPr lang="en-US" dirty="0"/>
              <a:t>Opponent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6425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Opponents may cross BOL as soon as ball exits penalty area (“in play” per Law 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Infraction:  Opponents cross BOL before kick is taken or before ball exits penalty area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Referee stops play; asks opponents to retreat, then Goal Kick is retaken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u="sng" dirty="0"/>
              <a:t>Use judgement and don’t interfere for trifling infraction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Be vocally proactive; manage opponents to avoid this behavior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1676400"/>
            <a:ext cx="8458200" cy="1371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2018 NR&amp;R</a:t>
            </a:r>
          </a:p>
        </p:txBody>
      </p:sp>
    </p:spTree>
    <p:extLst>
      <p:ext uri="{BB962C8B-B14F-4D97-AF65-F5344CB8AC3E}">
        <p14:creationId xmlns:p14="http://schemas.microsoft.com/office/powerpoint/2010/main" val="2295290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6425" cy="1139825"/>
          </a:xfrm>
        </p:spPr>
        <p:txBody>
          <a:bodyPr/>
          <a:lstStyle/>
          <a:p>
            <a:r>
              <a:rPr lang="en-US" dirty="0"/>
              <a:t>BOL Limits Location of Offside 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61800A-82E9-4DC4-9BB6-49319D90E10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762000" y="1447800"/>
            <a:ext cx="7086600" cy="4800600"/>
            <a:chOff x="762000" y="1447800"/>
            <a:chExt cx="7086600" cy="4800600"/>
          </a:xfrm>
        </p:grpSpPr>
        <p:sp>
          <p:nvSpPr>
            <p:cNvPr id="57" name="Rectangle 56"/>
            <p:cNvSpPr/>
            <p:nvPr/>
          </p:nvSpPr>
          <p:spPr>
            <a:xfrm>
              <a:off x="762000" y="1447800"/>
              <a:ext cx="7086600" cy="4800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76300" y="1562100"/>
              <a:ext cx="6858000" cy="457200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1002029" y="384810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390900" y="2933700"/>
              <a:ext cx="1828800" cy="1828800"/>
              <a:chOff x="3556000" y="2413000"/>
              <a:chExt cx="2032000" cy="20320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556000" y="2413000"/>
                <a:ext cx="2032000" cy="20320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533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64870" y="2476500"/>
              <a:ext cx="1840230" cy="2743200"/>
              <a:chOff x="749300" y="1905000"/>
              <a:chExt cx="2044700" cy="3048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7620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620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>
                <a:off x="3683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Block Arc 77"/>
              <p:cNvSpPr/>
              <p:nvPr/>
            </p:nvSpPr>
            <p:spPr>
              <a:xfrm rot="5400000">
                <a:off x="762000" y="2413000"/>
                <a:ext cx="2032000" cy="2032000"/>
              </a:xfrm>
              <a:prstGeom prst="blockArc">
                <a:avLst>
                  <a:gd name="adj1" fmla="val 12610131"/>
                  <a:gd name="adj2" fmla="val 19770692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rot="5400000">
              <a:off x="2019300" y="3848815"/>
              <a:ext cx="4572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Block Arc 62"/>
            <p:cNvSpPr/>
            <p:nvPr/>
          </p:nvSpPr>
          <p:spPr>
            <a:xfrm rot="5400000">
              <a:off x="762000" y="1447800"/>
              <a:ext cx="251460" cy="251460"/>
            </a:xfrm>
            <a:prstGeom prst="blockArc">
              <a:avLst>
                <a:gd name="adj1" fmla="val 16191803"/>
                <a:gd name="adj2" fmla="val 206427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Block Arc 63"/>
            <p:cNvSpPr/>
            <p:nvPr/>
          </p:nvSpPr>
          <p:spPr>
            <a:xfrm rot="5400000">
              <a:off x="7597140" y="1447800"/>
              <a:ext cx="251460" cy="251460"/>
            </a:xfrm>
            <a:prstGeom prst="blockArc">
              <a:avLst>
                <a:gd name="adj1" fmla="val 21590814"/>
                <a:gd name="adj2" fmla="val 5460710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H="1">
              <a:off x="3059430" y="385953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flipH="1">
              <a:off x="5894070" y="2476500"/>
              <a:ext cx="1863090" cy="2743200"/>
              <a:chOff x="711200" y="1905000"/>
              <a:chExt cx="2070100" cy="3048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7366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366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rot="5400000">
                <a:off x="3302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Block Arc 72"/>
              <p:cNvSpPr/>
              <p:nvPr/>
            </p:nvSpPr>
            <p:spPr>
              <a:xfrm rot="5400000">
                <a:off x="749300" y="2413000"/>
                <a:ext cx="2032000" cy="2032000"/>
              </a:xfrm>
              <a:prstGeom prst="blockArc">
                <a:avLst>
                  <a:gd name="adj1" fmla="val 12610131"/>
                  <a:gd name="adj2" fmla="val 19829259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Block Arc 66"/>
            <p:cNvSpPr/>
            <p:nvPr/>
          </p:nvSpPr>
          <p:spPr>
            <a:xfrm rot="5400000">
              <a:off x="7597140" y="5996940"/>
              <a:ext cx="251460" cy="251460"/>
            </a:xfrm>
            <a:prstGeom prst="blockArc">
              <a:avLst>
                <a:gd name="adj1" fmla="val 5253253"/>
                <a:gd name="adj2" fmla="val 10815088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Block Arc 67"/>
            <p:cNvSpPr/>
            <p:nvPr/>
          </p:nvSpPr>
          <p:spPr>
            <a:xfrm rot="5400000">
              <a:off x="762000" y="5996940"/>
              <a:ext cx="251460" cy="251460"/>
            </a:xfrm>
            <a:prstGeom prst="blockArc">
              <a:avLst>
                <a:gd name="adj1" fmla="val 10807407"/>
                <a:gd name="adj2" fmla="val 16357603"/>
                <a:gd name="adj3" fmla="val 276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ight Arrow 3"/>
          <p:cNvSpPr/>
          <p:nvPr/>
        </p:nvSpPr>
        <p:spPr bwMode="auto">
          <a:xfrm>
            <a:off x="1089660" y="1600200"/>
            <a:ext cx="2110740" cy="838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  Attacking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98908"/>
            <a:ext cx="359343" cy="310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68288" y="1584959"/>
            <a:ext cx="2354581" cy="4537711"/>
          </a:xfrm>
          <a:prstGeom prst="rect">
            <a:avLst/>
          </a:prstGeom>
          <a:solidFill>
            <a:srgbClr val="D73529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Possible offside area</a:t>
            </a: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US" dirty="0"/>
              <a:t>for 9U – 10U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05299" y="1562100"/>
            <a:ext cx="1051557" cy="4572000"/>
          </a:xfrm>
          <a:prstGeom prst="rect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rot="16845186">
            <a:off x="2837857" y="3805018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 longer can be offside in 9U – 10U</a:t>
            </a:r>
          </a:p>
        </p:txBody>
      </p:sp>
    </p:spTree>
    <p:extLst>
      <p:ext uri="{BB962C8B-B14F-4D97-AF65-F5344CB8AC3E}">
        <p14:creationId xmlns:p14="http://schemas.microsoft.com/office/powerpoint/2010/main" val="257734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 and Offside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6425" cy="38830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the attacking team, the area of potential offside infractions is bounded by the BOL in the opponent’s half of the field and the opponent’s goal line.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That BOL replaces the Halfway Line as the boundary where offside infractions are considered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Assistant Referee movement along the touchline is then limited by that BOL and the associated goal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91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1139825"/>
          </a:xfrm>
        </p:spPr>
        <p:txBody>
          <a:bodyPr/>
          <a:lstStyle/>
          <a:p>
            <a:r>
              <a:rPr lang="en-US" dirty="0"/>
              <a:t>BOL Defines Potential Offside Infractions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61800A-82E9-4DC4-9BB6-49319D90E10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447800"/>
            <a:ext cx="7086600" cy="4800600"/>
            <a:chOff x="762000" y="1447800"/>
            <a:chExt cx="7086600" cy="4800600"/>
          </a:xfrm>
        </p:grpSpPr>
        <p:sp>
          <p:nvSpPr>
            <p:cNvPr id="5" name="Rectangle 4"/>
            <p:cNvSpPr/>
            <p:nvPr/>
          </p:nvSpPr>
          <p:spPr>
            <a:xfrm>
              <a:off x="762000" y="1447800"/>
              <a:ext cx="7086600" cy="4800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6300" y="1562100"/>
              <a:ext cx="6858000" cy="457200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1002029" y="384810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390900" y="2933700"/>
              <a:ext cx="1828800" cy="1828800"/>
              <a:chOff x="3556000" y="2413000"/>
              <a:chExt cx="2032000" cy="2032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56000" y="2413000"/>
                <a:ext cx="2032000" cy="20320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33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64870" y="2476500"/>
              <a:ext cx="1840230" cy="2743200"/>
              <a:chOff x="749300" y="1905000"/>
              <a:chExt cx="2044700" cy="304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620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3683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5400000">
                <a:off x="762000" y="2413000"/>
                <a:ext cx="2032000" cy="2032000"/>
              </a:xfrm>
              <a:prstGeom prst="blockArc">
                <a:avLst>
                  <a:gd name="adj1" fmla="val 12610131"/>
                  <a:gd name="adj2" fmla="val 19770692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5400000">
              <a:off x="2019300" y="3848815"/>
              <a:ext cx="4572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lock Arc 10"/>
            <p:cNvSpPr/>
            <p:nvPr/>
          </p:nvSpPr>
          <p:spPr>
            <a:xfrm rot="5400000">
              <a:off x="762000" y="1447800"/>
              <a:ext cx="251460" cy="251460"/>
            </a:xfrm>
            <a:prstGeom prst="blockArc">
              <a:avLst>
                <a:gd name="adj1" fmla="val 16191803"/>
                <a:gd name="adj2" fmla="val 206427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7597140" y="1447800"/>
              <a:ext cx="251460" cy="251460"/>
            </a:xfrm>
            <a:prstGeom prst="blockArc">
              <a:avLst>
                <a:gd name="adj1" fmla="val 21590814"/>
                <a:gd name="adj2" fmla="val 5460710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3059430" y="385953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flipH="1">
              <a:off x="5894070" y="2476500"/>
              <a:ext cx="1863090" cy="2743200"/>
              <a:chOff x="711200" y="1905000"/>
              <a:chExt cx="2070100" cy="304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366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66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3302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Block Arc 20"/>
              <p:cNvSpPr/>
              <p:nvPr/>
            </p:nvSpPr>
            <p:spPr>
              <a:xfrm rot="5400000">
                <a:off x="749300" y="2413000"/>
                <a:ext cx="2032000" cy="2032000"/>
              </a:xfrm>
              <a:prstGeom prst="blockArc">
                <a:avLst>
                  <a:gd name="adj1" fmla="val 12610131"/>
                  <a:gd name="adj2" fmla="val 19829259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Block Arc 14"/>
            <p:cNvSpPr/>
            <p:nvPr/>
          </p:nvSpPr>
          <p:spPr>
            <a:xfrm rot="5400000">
              <a:off x="7597140" y="5996940"/>
              <a:ext cx="251460" cy="251460"/>
            </a:xfrm>
            <a:prstGeom prst="blockArc">
              <a:avLst>
                <a:gd name="adj1" fmla="val 5253253"/>
                <a:gd name="adj2" fmla="val 10815088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5400000">
              <a:off x="762000" y="5996940"/>
              <a:ext cx="251460" cy="251460"/>
            </a:xfrm>
            <a:prstGeom prst="blockArc">
              <a:avLst>
                <a:gd name="adj1" fmla="val 10807407"/>
                <a:gd name="adj2" fmla="val 16357603"/>
                <a:gd name="adj3" fmla="val 276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93595" y="5656890"/>
            <a:ext cx="392805" cy="591510"/>
            <a:chOff x="6830389" y="376409"/>
            <a:chExt cx="399819" cy="692318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 rot="11595046">
              <a:off x="6830389" y="727466"/>
              <a:ext cx="114300" cy="158431"/>
              <a:chOff x="5969977" y="3328915"/>
              <a:chExt cx="457200" cy="6337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969977" y="3338684"/>
                <a:ext cx="457200" cy="3657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69977" y="3338684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94670" y="3525639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5969977" y="3328915"/>
                <a:ext cx="0" cy="633723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6948583" y="376409"/>
              <a:ext cx="281625" cy="692318"/>
              <a:chOff x="7454901" y="3226856"/>
              <a:chExt cx="1126449" cy="2769271"/>
            </a:xfrm>
          </p:grpSpPr>
          <p:sp>
            <p:nvSpPr>
              <p:cNvPr id="32" name="Trapezoid 31"/>
              <p:cNvSpPr/>
              <p:nvPr/>
            </p:nvSpPr>
            <p:spPr>
              <a:xfrm>
                <a:off x="8238778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7494189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/>
              <p:cNvSpPr/>
              <p:nvPr/>
            </p:nvSpPr>
            <p:spPr>
              <a:xfrm rot="11301797">
                <a:off x="7630387" y="5128851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5" name="Trapezoid 34"/>
              <p:cNvSpPr/>
              <p:nvPr/>
            </p:nvSpPr>
            <p:spPr>
              <a:xfrm rot="10460622">
                <a:off x="8128589" y="5126364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35"/>
              <p:cNvSpPr/>
              <p:nvPr/>
            </p:nvSpPr>
            <p:spPr>
              <a:xfrm rot="10200000">
                <a:off x="8378887" y="419846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1400000">
                <a:off x="7481614" y="419740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610407" y="4424182"/>
                <a:ext cx="820771" cy="1479422"/>
                <a:chOff x="1156344" y="2500923"/>
                <a:chExt cx="820771" cy="1479422"/>
              </a:xfrm>
              <a:solidFill>
                <a:srgbClr val="FFFF00"/>
              </a:solidFill>
            </p:grpSpPr>
            <p:sp>
              <p:nvSpPr>
                <p:cNvPr id="49" name="Trapezoid 4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4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rapezoid 50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0000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Isosceles Triangle 38"/>
              <p:cNvSpPr/>
              <p:nvPr/>
            </p:nvSpPr>
            <p:spPr>
              <a:xfrm>
                <a:off x="7957216" y="4999390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900000">
                <a:off x="7454901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20700000">
                <a:off x="8399074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321069">
                <a:off x="7478486" y="3938696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300000">
                <a:off x="8066867" y="3938375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Snip Same Side Corner Rectangle 43"/>
              <p:cNvSpPr/>
              <p:nvPr/>
            </p:nvSpPr>
            <p:spPr>
              <a:xfrm>
                <a:off x="7714900" y="3771435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7714900" y="4580490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7869488" y="3673848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845065" y="3351359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xplosion 2 47"/>
              <p:cNvSpPr/>
              <p:nvPr/>
            </p:nvSpPr>
            <p:spPr>
              <a:xfrm rot="2098387">
                <a:off x="7764540" y="3226856"/>
                <a:ext cx="519713" cy="637509"/>
              </a:xfrm>
              <a:prstGeom prst="irregularSeal2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12" y="1932434"/>
            <a:ext cx="359343" cy="310892"/>
          </a:xfrm>
          <a:prstGeom prst="rect">
            <a:avLst/>
          </a:prstGeom>
        </p:spPr>
      </p:pic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838200" y="2971800"/>
            <a:ext cx="279295" cy="564916"/>
            <a:chOff x="4095828" y="91884"/>
            <a:chExt cx="1137127" cy="2644768"/>
          </a:xfrm>
        </p:grpSpPr>
        <p:grpSp>
          <p:nvGrpSpPr>
            <p:cNvPr id="58" name="Group 57"/>
            <p:cNvGrpSpPr/>
            <p:nvPr/>
          </p:nvGrpSpPr>
          <p:grpSpPr>
            <a:xfrm>
              <a:off x="4095828" y="91884"/>
              <a:ext cx="1137127" cy="2644768"/>
              <a:chOff x="4718005" y="3127045"/>
              <a:chExt cx="1137127" cy="2644768"/>
            </a:xfrm>
          </p:grpSpPr>
          <p:sp>
            <p:nvSpPr>
              <p:cNvPr id="60" name="Trapezoid 59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63" name="Trapezoid 62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/>
              <p:cNvSpPr/>
              <p:nvPr/>
            </p:nvSpPr>
            <p:spPr>
              <a:xfrm rot="10200000">
                <a:off x="5641846" y="3977329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rapezoid 64"/>
              <p:cNvSpPr/>
              <p:nvPr/>
            </p:nvSpPr>
            <p:spPr>
              <a:xfrm rot="11400000">
                <a:off x="4732814" y="3969917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73" name="Trapezoid 7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rapezoid 7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78" name="Rectangle 7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" name="Snip Same Side Corner Rectangle 7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CCFFCC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Isosceles Triangle 67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900000">
                <a:off x="4718005" y="4428463"/>
                <a:ext cx="182276" cy="14709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20700000">
                <a:off x="567285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766852" y="698489"/>
              <a:ext cx="145190" cy="146304"/>
            </a:xfrm>
            <a:prstGeom prst="ellipse">
              <a:avLst/>
            </a:prstGeom>
            <a:solidFill>
              <a:srgbClr val="FFD2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7315200" y="3593117"/>
            <a:ext cx="285070" cy="564916"/>
            <a:chOff x="4414760" y="3839627"/>
            <a:chExt cx="1160645" cy="2644768"/>
          </a:xfrm>
        </p:grpSpPr>
        <p:grpSp>
          <p:nvGrpSpPr>
            <p:cNvPr id="81" name="Group 80"/>
            <p:cNvGrpSpPr/>
            <p:nvPr/>
          </p:nvGrpSpPr>
          <p:grpSpPr>
            <a:xfrm>
              <a:off x="4414760" y="3839627"/>
              <a:ext cx="1160645" cy="2644768"/>
              <a:chOff x="4706246" y="3127045"/>
              <a:chExt cx="1160645" cy="2644768"/>
            </a:xfrm>
          </p:grpSpPr>
          <p:sp>
            <p:nvSpPr>
              <p:cNvPr id="83" name="Trapezoid 82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rapezoid 83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apezoid 84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86" name="Trapezoid 85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rapezoid 86"/>
              <p:cNvSpPr/>
              <p:nvPr/>
            </p:nvSpPr>
            <p:spPr>
              <a:xfrm rot="10200000">
                <a:off x="5651287" y="3975662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rapezoid 87"/>
              <p:cNvSpPr/>
              <p:nvPr/>
            </p:nvSpPr>
            <p:spPr>
              <a:xfrm rot="11400000">
                <a:off x="4730129" y="3970709"/>
                <a:ext cx="201168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96" name="Trapezoid 95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96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01" name="Rectangle 100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9" name="Snip Same Side Corner Rectangle 98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99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Isosceles Triangle 90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900000">
                <a:off x="470624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20700000">
                <a:off x="5684615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097543" y="4426727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3691651" y="5184463"/>
            <a:ext cx="276671" cy="564916"/>
            <a:chOff x="6059947" y="309174"/>
            <a:chExt cx="1126449" cy="26447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14" name="Trapezoid 11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rapezoid 11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rapezoid 11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7" name="Trapezoid 11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rapezoid 11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rapezoid 11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25" name="Trapezoid 12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Trapezoid 12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29" name="Rectangle 12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8" name="Trapezoid 12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Isosceles Triangle 12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Snip Same Side Corner Rectangle 10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4495800" y="4249902"/>
            <a:ext cx="279295" cy="564916"/>
            <a:chOff x="6674824" y="3952502"/>
            <a:chExt cx="1137127" cy="2644768"/>
          </a:xfrm>
        </p:grpSpPr>
        <p:grpSp>
          <p:nvGrpSpPr>
            <p:cNvPr id="132" name="Group 13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140" name="Trapezoid 13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Trapezoid 14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rapezoid 14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153" name="Trapezoid 15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rapezoid 15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5" name="Group 15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58" name="Rectangle 15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" name="Snip Same Side Corner Rectangle 15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rapezoid 15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7" name="Straight Connector 14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Isosceles Triangle 14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3" name="Straight Connector 13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>
            <a:grpSpLocks noChangeAspect="1"/>
          </p:cNvGrpSpPr>
          <p:nvPr/>
        </p:nvGrpSpPr>
        <p:grpSpPr>
          <a:xfrm>
            <a:off x="4953000" y="4692884"/>
            <a:ext cx="276671" cy="564916"/>
            <a:chOff x="6059947" y="309174"/>
            <a:chExt cx="1126449" cy="2644768"/>
          </a:xfrm>
        </p:grpSpPr>
        <p:grpSp>
          <p:nvGrpSpPr>
            <p:cNvPr id="161" name="Group 160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71" name="Trapezoid 170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rapezoid 171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172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4" name="Trapezoid 173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Trapezoid 174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rapezoid 175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82" name="Trapezoid 181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Trapezoid 182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5" name="Trapezoid 184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Isosceles Triangle 178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5" name="Snip Same Side Corner Rectangle 164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2" name="Straight Connector 161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3554771" y="3831708"/>
            <a:ext cx="276671" cy="564916"/>
            <a:chOff x="6059947" y="309174"/>
            <a:chExt cx="1126449" cy="2644768"/>
          </a:xfrm>
        </p:grpSpPr>
        <p:grpSp>
          <p:nvGrpSpPr>
            <p:cNvPr id="189" name="Group 188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99" name="Trapezoid 198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Trapezoid 199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rapezoid 200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02" name="Trapezoid 201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rapezoid 202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10" name="Trapezoid 209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Trapezoid 210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14" name="Rectangle 213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3" name="Trapezoid 212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Isosceles Triangle 206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3" name="Snip Same Side Corner Rectangle 192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0" name="Straight Connector 189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3354491" y="4547172"/>
            <a:ext cx="279295" cy="564916"/>
            <a:chOff x="6674824" y="3952502"/>
            <a:chExt cx="1137127" cy="2644768"/>
          </a:xfrm>
        </p:grpSpPr>
        <p:grpSp>
          <p:nvGrpSpPr>
            <p:cNvPr id="217" name="Group 2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225" name="Trapezoid 2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Trapezoid 2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rapezoid 2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28" name="Trapezoid 2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rapezoid 2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Trapezoid 2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238" name="Trapezoid 2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Trapezoid 2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0" name="Group 2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243" name="Rectangle 2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1" name="Snip Same Side Corner Rectangle 2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Trapezoid 2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2" name="Straight Connector 2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Isosceles Triangle 2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8" name="Straight Connector 2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>
            <a:grpSpLocks noChangeAspect="1"/>
          </p:cNvGrpSpPr>
          <p:nvPr/>
        </p:nvGrpSpPr>
        <p:grpSpPr>
          <a:xfrm>
            <a:off x="2819400" y="2635484"/>
            <a:ext cx="276671" cy="564916"/>
            <a:chOff x="6059947" y="309174"/>
            <a:chExt cx="1126449" cy="2644768"/>
          </a:xfrm>
        </p:grpSpPr>
        <p:grpSp>
          <p:nvGrpSpPr>
            <p:cNvPr id="246" name="Group 245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Trapezoid 256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rapezoid 257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9" name="Trapezoid 258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Trapezoid 259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Trapezoid 260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67" name="Trapezoid 266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Trapezoid 267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70" name="Trapezoid 269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Isosceles Triangle 263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0" name="Snip Same Side Corner Rectangle 249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7" name="Straight Connector 246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>
            <a:grpSpLocks noChangeAspect="1"/>
          </p:cNvGrpSpPr>
          <p:nvPr/>
        </p:nvGrpSpPr>
        <p:grpSpPr>
          <a:xfrm>
            <a:off x="1856929" y="1600200"/>
            <a:ext cx="276671" cy="564916"/>
            <a:chOff x="6059947" y="309174"/>
            <a:chExt cx="1126449" cy="2644768"/>
          </a:xfrm>
        </p:grpSpPr>
        <p:grpSp>
          <p:nvGrpSpPr>
            <p:cNvPr id="274" name="Group 27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84" name="Trapezoid 28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Trapezoid 28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Trapezoid 28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7" name="Trapezoid 28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Trapezoid 28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Trapezoid 28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0" name="Group 28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95" name="Trapezoid 29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Trapezoid 29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99" name="Rectangle 29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8" name="Trapezoid 29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2" name="Isosceles Triangle 29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Snip Same Side Corner Rectangle 27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5" name="Straight Connector 27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>
            <a:grpSpLocks noChangeAspect="1"/>
          </p:cNvGrpSpPr>
          <p:nvPr/>
        </p:nvGrpSpPr>
        <p:grpSpPr>
          <a:xfrm>
            <a:off x="3910720" y="3840689"/>
            <a:ext cx="279295" cy="564916"/>
            <a:chOff x="6674824" y="3952502"/>
            <a:chExt cx="1137127" cy="2644768"/>
          </a:xfrm>
        </p:grpSpPr>
        <p:grpSp>
          <p:nvGrpSpPr>
            <p:cNvPr id="302" name="Group 30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10" name="Trapezoid 30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rapezoid 31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Trapezoid 31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13" name="Trapezoid 31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Trapezoid 31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Trapezoid 31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23" name="Trapezoid 32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Trapezoid 32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5" name="Group 32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28" name="Rectangle 32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Snip Same Side Corner Rectangle 32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Trapezoid 32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7" name="Straight Connector 31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Isosceles Triangle 31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3" name="Straight Connector 30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>
            <a:grpSpLocks noChangeAspect="1"/>
          </p:cNvGrpSpPr>
          <p:nvPr/>
        </p:nvGrpSpPr>
        <p:grpSpPr>
          <a:xfrm>
            <a:off x="3909640" y="1871082"/>
            <a:ext cx="279295" cy="564916"/>
            <a:chOff x="6674824" y="3952502"/>
            <a:chExt cx="1137127" cy="2644768"/>
          </a:xfrm>
        </p:grpSpPr>
        <p:grpSp>
          <p:nvGrpSpPr>
            <p:cNvPr id="331" name="Group 330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39" name="Trapezoid 338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Trapezoid 339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Trapezoid 340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42" name="Trapezoid 341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rapezoid 342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Trapezoid 343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52" name="Trapezoid 351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Trapezoid 352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4" name="Group 353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57" name="Rectangle 356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5" name="Snip Same Side Corner Rectangle 354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Trapezoid 355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6" name="Straight Connector 345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Isosceles Triangle 346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2" name="Straight Connector 331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>
            <a:grpSpLocks noChangeAspect="1"/>
          </p:cNvGrpSpPr>
          <p:nvPr/>
        </p:nvGrpSpPr>
        <p:grpSpPr>
          <a:xfrm>
            <a:off x="4876800" y="1981200"/>
            <a:ext cx="276671" cy="564916"/>
            <a:chOff x="6059947" y="309174"/>
            <a:chExt cx="1126449" cy="2644768"/>
          </a:xfrm>
        </p:grpSpPr>
        <p:grpSp>
          <p:nvGrpSpPr>
            <p:cNvPr id="360" name="Group 359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363" name="Group 362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370" name="Trapezoid 369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Trapezoid 370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Trapezoid 371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Trapezoid 373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Trapezoid 374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6" name="Group 375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381" name="Trapezoid 380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Trapezoid 381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385" name="Rectangle 384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84" name="Trapezoid 383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8" name="Isosceles Triangle 377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4" name="Snip Same Side Corner Rectangle 363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7" name="Straight Connector 366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1" name="Straight Connector 360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/>
          <p:cNvGrpSpPr>
            <a:grpSpLocks noChangeAspect="1"/>
          </p:cNvGrpSpPr>
          <p:nvPr/>
        </p:nvGrpSpPr>
        <p:grpSpPr>
          <a:xfrm>
            <a:off x="4419600" y="2564852"/>
            <a:ext cx="279295" cy="564916"/>
            <a:chOff x="6674824" y="3952502"/>
            <a:chExt cx="1137127" cy="2644768"/>
          </a:xfrm>
        </p:grpSpPr>
        <p:grpSp>
          <p:nvGrpSpPr>
            <p:cNvPr id="388" name="Group 387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96" name="Trapezoid 395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Trapezoid 396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Trapezoid 397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99" name="Trapezoid 398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Trapezoid 399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Trapezoid 400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2" name="Group 401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09" name="Trapezoid 40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Trapezoid 40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1" name="Group 410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14" name="Rectangle 413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2" name="Snip Same Side Corner Rectangle 411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Trapezoid 412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3" name="Straight Connector 402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Isosceles Triangle 403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9" name="Straight Connector 388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>
            <a:grpSpLocks noChangeAspect="1"/>
          </p:cNvGrpSpPr>
          <p:nvPr/>
        </p:nvGrpSpPr>
        <p:grpSpPr>
          <a:xfrm>
            <a:off x="3606905" y="2476789"/>
            <a:ext cx="279295" cy="564916"/>
            <a:chOff x="6674824" y="3952502"/>
            <a:chExt cx="1137127" cy="2644768"/>
          </a:xfrm>
        </p:grpSpPr>
        <p:grpSp>
          <p:nvGrpSpPr>
            <p:cNvPr id="417" name="Group 4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425" name="Trapezoid 4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Trapezoid 4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Trapezoid 4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28" name="Trapezoid 4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Trapezoid 4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Trapezoid 4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1" name="Group 4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38" name="Trapezoid 4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Trapezoid 4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0" name="Group 4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43" name="Rectangle 4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1" name="Snip Same Side Corner Rectangle 4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Trapezoid 4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2" name="Straight Connector 4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3" name="Isosceles Triangle 4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8" name="Straight Connector 4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6" name="Right Arrow 445"/>
          <p:cNvSpPr/>
          <p:nvPr/>
        </p:nvSpPr>
        <p:spPr bwMode="auto">
          <a:xfrm>
            <a:off x="1219200" y="5334000"/>
            <a:ext cx="1534212" cy="71935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Attacking</a:t>
            </a:r>
          </a:p>
        </p:txBody>
      </p:sp>
      <p:sp>
        <p:nvSpPr>
          <p:cNvPr id="448" name="TextBox 447"/>
          <p:cNvSpPr txBox="1"/>
          <p:nvPr/>
        </p:nvSpPr>
        <p:spPr>
          <a:xfrm>
            <a:off x="5695890" y="1712064"/>
            <a:ext cx="17152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NOT</a:t>
            </a:r>
            <a:r>
              <a:rPr lang="en-US" dirty="0">
                <a:solidFill>
                  <a:schemeClr val="tx2"/>
                </a:solidFill>
              </a:rPr>
              <a:t> in offside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position</a:t>
            </a:r>
          </a:p>
        </p:txBody>
      </p:sp>
      <p:cxnSp>
        <p:nvCxnSpPr>
          <p:cNvPr id="452" name="Straight Arrow Connector 451"/>
          <p:cNvCxnSpPr>
            <a:stCxn id="448" idx="1"/>
          </p:cNvCxnSpPr>
          <p:nvPr/>
        </p:nvCxnSpPr>
        <p:spPr bwMode="auto">
          <a:xfrm flipH="1">
            <a:off x="5170864" y="2035230"/>
            <a:ext cx="525026" cy="2701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" name="Straight Arrow Connector 453"/>
          <p:cNvCxnSpPr>
            <a:stCxn id="448" idx="1"/>
          </p:cNvCxnSpPr>
          <p:nvPr/>
        </p:nvCxnSpPr>
        <p:spPr bwMode="auto">
          <a:xfrm flipH="1">
            <a:off x="5153550" y="2035230"/>
            <a:ext cx="542340" cy="1238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1209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1139825"/>
          </a:xfrm>
        </p:spPr>
        <p:txBody>
          <a:bodyPr/>
          <a:lstStyle/>
          <a:p>
            <a:r>
              <a:rPr lang="en-US" dirty="0"/>
              <a:t>BOL Defines Potential Offside Infractions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61800A-82E9-4DC4-9BB6-49319D90E108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447800"/>
            <a:ext cx="7086600" cy="4800600"/>
            <a:chOff x="762000" y="1447800"/>
            <a:chExt cx="7086600" cy="4800600"/>
          </a:xfrm>
        </p:grpSpPr>
        <p:sp>
          <p:nvSpPr>
            <p:cNvPr id="5" name="Rectangle 4"/>
            <p:cNvSpPr/>
            <p:nvPr/>
          </p:nvSpPr>
          <p:spPr>
            <a:xfrm>
              <a:off x="762000" y="1447800"/>
              <a:ext cx="7086600" cy="4800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6300" y="1562100"/>
              <a:ext cx="6858000" cy="4572000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1002029" y="384810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390900" y="2933700"/>
              <a:ext cx="1828800" cy="1828800"/>
              <a:chOff x="3556000" y="2413000"/>
              <a:chExt cx="2032000" cy="2032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56000" y="2413000"/>
                <a:ext cx="2032000" cy="203200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33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64870" y="2476500"/>
              <a:ext cx="1840230" cy="2743200"/>
              <a:chOff x="749300" y="1905000"/>
              <a:chExt cx="2044700" cy="304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620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3683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5400000">
                <a:off x="762000" y="2413000"/>
                <a:ext cx="2032000" cy="2032000"/>
              </a:xfrm>
              <a:prstGeom prst="blockArc">
                <a:avLst>
                  <a:gd name="adj1" fmla="val 12610131"/>
                  <a:gd name="adj2" fmla="val 19770692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5400000">
              <a:off x="2019300" y="3848815"/>
              <a:ext cx="4572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lock Arc 10"/>
            <p:cNvSpPr/>
            <p:nvPr/>
          </p:nvSpPr>
          <p:spPr>
            <a:xfrm rot="5400000">
              <a:off x="762000" y="1447800"/>
              <a:ext cx="251460" cy="251460"/>
            </a:xfrm>
            <a:prstGeom prst="blockArc">
              <a:avLst>
                <a:gd name="adj1" fmla="val 16191803"/>
                <a:gd name="adj2" fmla="val 206427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5400000">
              <a:off x="7597140" y="1447800"/>
              <a:ext cx="251460" cy="251460"/>
            </a:xfrm>
            <a:prstGeom prst="blockArc">
              <a:avLst>
                <a:gd name="adj1" fmla="val 21590814"/>
                <a:gd name="adj2" fmla="val 5460710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3059430" y="3859530"/>
              <a:ext cx="454914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flipH="1">
              <a:off x="5894070" y="2476500"/>
              <a:ext cx="1863090" cy="2743200"/>
              <a:chOff x="711200" y="1905000"/>
              <a:chExt cx="2070100" cy="304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36600" y="1905000"/>
                <a:ext cx="1524000" cy="3048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6600" y="2921000"/>
                <a:ext cx="508000" cy="101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330200" y="3429000"/>
                <a:ext cx="762000" cy="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739900" y="33909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Block Arc 20"/>
              <p:cNvSpPr/>
              <p:nvPr/>
            </p:nvSpPr>
            <p:spPr>
              <a:xfrm rot="5400000">
                <a:off x="749300" y="2413000"/>
                <a:ext cx="2032000" cy="2032000"/>
              </a:xfrm>
              <a:prstGeom prst="blockArc">
                <a:avLst>
                  <a:gd name="adj1" fmla="val 12610131"/>
                  <a:gd name="adj2" fmla="val 19829259"/>
                  <a:gd name="adj3" fmla="val 0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Block Arc 14"/>
            <p:cNvSpPr/>
            <p:nvPr/>
          </p:nvSpPr>
          <p:spPr>
            <a:xfrm rot="5400000">
              <a:off x="7597140" y="5996940"/>
              <a:ext cx="251460" cy="251460"/>
            </a:xfrm>
            <a:prstGeom prst="blockArc">
              <a:avLst>
                <a:gd name="adj1" fmla="val 5253253"/>
                <a:gd name="adj2" fmla="val 10815088"/>
                <a:gd name="adj3" fmla="val 0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5400000">
              <a:off x="762000" y="5996940"/>
              <a:ext cx="251460" cy="251460"/>
            </a:xfrm>
            <a:prstGeom prst="blockArc">
              <a:avLst>
                <a:gd name="adj1" fmla="val 10807407"/>
                <a:gd name="adj2" fmla="val 16357603"/>
                <a:gd name="adj3" fmla="val 276"/>
              </a:avLst>
            </a:prstGeom>
            <a:noFill/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93595" y="5656890"/>
            <a:ext cx="392805" cy="591510"/>
            <a:chOff x="6830389" y="376409"/>
            <a:chExt cx="399819" cy="692318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 rot="11595046">
              <a:off x="6830389" y="727466"/>
              <a:ext cx="114300" cy="158431"/>
              <a:chOff x="5969977" y="3328915"/>
              <a:chExt cx="457200" cy="6337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969977" y="3338684"/>
                <a:ext cx="457200" cy="3657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69977" y="3338684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94670" y="3525639"/>
                <a:ext cx="224692" cy="178805"/>
              </a:xfrm>
              <a:prstGeom prst="rect">
                <a:avLst/>
              </a:prstGeom>
              <a:solidFill>
                <a:srgbClr val="FF31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5969977" y="3328915"/>
                <a:ext cx="0" cy="633723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6948583" y="376409"/>
              <a:ext cx="281625" cy="692318"/>
              <a:chOff x="7454901" y="3226856"/>
              <a:chExt cx="1126449" cy="2769271"/>
            </a:xfrm>
          </p:grpSpPr>
          <p:sp>
            <p:nvSpPr>
              <p:cNvPr id="32" name="Trapezoid 31"/>
              <p:cNvSpPr/>
              <p:nvPr/>
            </p:nvSpPr>
            <p:spPr>
              <a:xfrm>
                <a:off x="8238778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/>
              <p:cNvSpPr/>
              <p:nvPr/>
            </p:nvSpPr>
            <p:spPr>
              <a:xfrm>
                <a:off x="7494189" y="5886399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/>
              <p:cNvSpPr/>
              <p:nvPr/>
            </p:nvSpPr>
            <p:spPr>
              <a:xfrm rot="11301797">
                <a:off x="7630387" y="5128851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5" name="Trapezoid 34"/>
              <p:cNvSpPr/>
              <p:nvPr/>
            </p:nvSpPr>
            <p:spPr>
              <a:xfrm rot="10460622">
                <a:off x="8128589" y="5126364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35"/>
              <p:cNvSpPr/>
              <p:nvPr/>
            </p:nvSpPr>
            <p:spPr>
              <a:xfrm rot="10200000">
                <a:off x="8378887" y="419846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1400000">
                <a:off x="7481614" y="4197407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610407" y="4424182"/>
                <a:ext cx="820771" cy="1479422"/>
                <a:chOff x="1156344" y="2500923"/>
                <a:chExt cx="820771" cy="1479422"/>
              </a:xfrm>
              <a:solidFill>
                <a:srgbClr val="FFFF00"/>
              </a:solidFill>
            </p:grpSpPr>
            <p:sp>
              <p:nvSpPr>
                <p:cNvPr id="49" name="Trapezoid 4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rapezoid 4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rapezoid 50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0000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Isosceles Triangle 38"/>
              <p:cNvSpPr/>
              <p:nvPr/>
            </p:nvSpPr>
            <p:spPr>
              <a:xfrm>
                <a:off x="7957216" y="4999390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 rot="900000">
                <a:off x="7454901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20700000">
                <a:off x="8399074" y="4648873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321069">
                <a:off x="7478486" y="3938696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300000">
                <a:off x="8066867" y="3938375"/>
                <a:ext cx="506239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Snip Same Side Corner Rectangle 43"/>
              <p:cNvSpPr/>
              <p:nvPr/>
            </p:nvSpPr>
            <p:spPr>
              <a:xfrm>
                <a:off x="7714900" y="3771435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7714900" y="4580490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7869488" y="3673848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845065" y="3351359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xplosion 2 47"/>
              <p:cNvSpPr/>
              <p:nvPr/>
            </p:nvSpPr>
            <p:spPr>
              <a:xfrm rot="2098387">
                <a:off x="7764540" y="3226856"/>
                <a:ext cx="519713" cy="637509"/>
              </a:xfrm>
              <a:prstGeom prst="irregularSeal2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12" y="1932434"/>
            <a:ext cx="359343" cy="310892"/>
          </a:xfrm>
          <a:prstGeom prst="rect">
            <a:avLst/>
          </a:prstGeom>
        </p:spPr>
      </p:pic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838200" y="2971800"/>
            <a:ext cx="279295" cy="564916"/>
            <a:chOff x="4095828" y="91884"/>
            <a:chExt cx="1137127" cy="2644768"/>
          </a:xfrm>
        </p:grpSpPr>
        <p:grpSp>
          <p:nvGrpSpPr>
            <p:cNvPr id="58" name="Group 57"/>
            <p:cNvGrpSpPr/>
            <p:nvPr/>
          </p:nvGrpSpPr>
          <p:grpSpPr>
            <a:xfrm>
              <a:off x="4095828" y="91884"/>
              <a:ext cx="1137127" cy="2644768"/>
              <a:chOff x="4718005" y="3127045"/>
              <a:chExt cx="1137127" cy="2644768"/>
            </a:xfrm>
          </p:grpSpPr>
          <p:sp>
            <p:nvSpPr>
              <p:cNvPr id="60" name="Trapezoid 59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63" name="Trapezoid 62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/>
              <p:cNvSpPr/>
              <p:nvPr/>
            </p:nvSpPr>
            <p:spPr>
              <a:xfrm rot="10200000">
                <a:off x="5641846" y="3977329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rapezoid 64"/>
              <p:cNvSpPr/>
              <p:nvPr/>
            </p:nvSpPr>
            <p:spPr>
              <a:xfrm rot="11400000">
                <a:off x="4732814" y="3969917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73" name="Trapezoid 7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rapezoid 7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78" name="Rectangle 7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" name="Snip Same Side Corner Rectangle 7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CCFFCC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Isosceles Triangle 67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900000">
                <a:off x="4718005" y="4428463"/>
                <a:ext cx="182276" cy="14709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20700000">
                <a:off x="567285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766852" y="698489"/>
              <a:ext cx="145190" cy="146304"/>
            </a:xfrm>
            <a:prstGeom prst="ellipse">
              <a:avLst/>
            </a:prstGeom>
            <a:solidFill>
              <a:srgbClr val="FFD2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7315200" y="3593117"/>
            <a:ext cx="285070" cy="564916"/>
            <a:chOff x="4414760" y="3839627"/>
            <a:chExt cx="1160645" cy="2644768"/>
          </a:xfrm>
        </p:grpSpPr>
        <p:grpSp>
          <p:nvGrpSpPr>
            <p:cNvPr id="81" name="Group 80"/>
            <p:cNvGrpSpPr/>
            <p:nvPr/>
          </p:nvGrpSpPr>
          <p:grpSpPr>
            <a:xfrm>
              <a:off x="4414760" y="3839627"/>
              <a:ext cx="1160645" cy="2644768"/>
              <a:chOff x="4706246" y="3127045"/>
              <a:chExt cx="1160645" cy="2644768"/>
            </a:xfrm>
          </p:grpSpPr>
          <p:sp>
            <p:nvSpPr>
              <p:cNvPr id="83" name="Trapezoid 82"/>
              <p:cNvSpPr/>
              <p:nvPr/>
            </p:nvSpPr>
            <p:spPr>
              <a:xfrm>
                <a:off x="5514517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rapezoid 83"/>
              <p:cNvSpPr/>
              <p:nvPr/>
            </p:nvSpPr>
            <p:spPr>
              <a:xfrm>
                <a:off x="4769928" y="5662085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apezoid 84"/>
              <p:cNvSpPr/>
              <p:nvPr/>
            </p:nvSpPr>
            <p:spPr>
              <a:xfrm rot="11301797">
                <a:off x="4906126" y="4904537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86" name="Trapezoid 85"/>
              <p:cNvSpPr/>
              <p:nvPr/>
            </p:nvSpPr>
            <p:spPr>
              <a:xfrm rot="10460622">
                <a:off x="5404328" y="4902050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rapezoid 86"/>
              <p:cNvSpPr/>
              <p:nvPr/>
            </p:nvSpPr>
            <p:spPr>
              <a:xfrm rot="10200000">
                <a:off x="5651287" y="3975662"/>
                <a:ext cx="210312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rapezoid 87"/>
              <p:cNvSpPr/>
              <p:nvPr/>
            </p:nvSpPr>
            <p:spPr>
              <a:xfrm rot="11400000">
                <a:off x="4730129" y="3970709"/>
                <a:ext cx="201168" cy="506999"/>
              </a:xfrm>
              <a:prstGeom prst="trapezoid">
                <a:avLst>
                  <a:gd name="adj" fmla="val 13689"/>
                </a:avLst>
              </a:prstGeom>
              <a:solidFill>
                <a:srgbClr val="00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886146" y="3547121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96" name="Trapezoid 95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96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01" name="Rectangle 100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9" name="Snip Same Side Corner Rectangle 98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solidFill>
                  <a:srgbClr val="00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99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solidFill>
                  <a:srgbClr val="00FFFF"/>
                </a:solidFill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4990639" y="4356176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Isosceles Triangle 90"/>
              <p:cNvSpPr/>
              <p:nvPr/>
            </p:nvSpPr>
            <p:spPr>
              <a:xfrm>
                <a:off x="5232955" y="4775076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145227" y="3449534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120804" y="3127045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900000">
                <a:off x="4706246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20700000">
                <a:off x="5684615" y="4428463"/>
                <a:ext cx="182276" cy="14709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097543" y="4426727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3691651" y="5184463"/>
            <a:ext cx="276671" cy="564916"/>
            <a:chOff x="6059947" y="309174"/>
            <a:chExt cx="1126449" cy="26447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14" name="Trapezoid 11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rapezoid 11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rapezoid 11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7" name="Trapezoid 11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rapezoid 11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rapezoid 11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25" name="Trapezoid 12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Trapezoid 12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29" name="Rectangle 12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8" name="Trapezoid 12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Isosceles Triangle 12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Snip Same Side Corner Rectangle 10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4495800" y="4249902"/>
            <a:ext cx="279295" cy="564916"/>
            <a:chOff x="6674824" y="3952502"/>
            <a:chExt cx="1137127" cy="2644768"/>
          </a:xfrm>
        </p:grpSpPr>
        <p:grpSp>
          <p:nvGrpSpPr>
            <p:cNvPr id="132" name="Group 13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140" name="Trapezoid 13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Trapezoid 14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rapezoid 14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153" name="Trapezoid 15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rapezoid 15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5" name="Group 15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158" name="Rectangle 15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" name="Snip Same Side Corner Rectangle 15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rapezoid 15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7" name="Straight Connector 14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Isosceles Triangle 14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3" name="Straight Connector 13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>
            <a:grpSpLocks noChangeAspect="1"/>
          </p:cNvGrpSpPr>
          <p:nvPr/>
        </p:nvGrpSpPr>
        <p:grpSpPr>
          <a:xfrm>
            <a:off x="5590729" y="4692884"/>
            <a:ext cx="276671" cy="564916"/>
            <a:chOff x="6059947" y="309174"/>
            <a:chExt cx="1126449" cy="2644768"/>
          </a:xfrm>
        </p:grpSpPr>
        <p:grpSp>
          <p:nvGrpSpPr>
            <p:cNvPr id="161" name="Group 160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71" name="Trapezoid 170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rapezoid 171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172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4" name="Trapezoid 173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Trapezoid 174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rapezoid 175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182" name="Trapezoid 181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Trapezoid 182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5" name="Trapezoid 184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Isosceles Triangle 178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99663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5" name="Snip Same Side Corner Rectangle 164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2" name="Straight Connector 161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3554771" y="3831708"/>
            <a:ext cx="276671" cy="564916"/>
            <a:chOff x="6059947" y="309174"/>
            <a:chExt cx="1126449" cy="2644768"/>
          </a:xfrm>
        </p:grpSpPr>
        <p:grpSp>
          <p:nvGrpSpPr>
            <p:cNvPr id="189" name="Group 188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199" name="Trapezoid 198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Trapezoid 199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rapezoid 200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02" name="Trapezoid 201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rapezoid 202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10" name="Trapezoid 209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Trapezoid 210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14" name="Rectangle 213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3" name="Trapezoid 212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Isosceles Triangle 206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3" name="Snip Same Side Corner Rectangle 192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0" name="Straight Connector 189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3354491" y="4547172"/>
            <a:ext cx="279295" cy="564916"/>
            <a:chOff x="6674824" y="3952502"/>
            <a:chExt cx="1137127" cy="2644768"/>
          </a:xfrm>
        </p:grpSpPr>
        <p:grpSp>
          <p:nvGrpSpPr>
            <p:cNvPr id="217" name="Group 2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225" name="Trapezoid 2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Trapezoid 2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rapezoid 2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228" name="Trapezoid 2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rapezoid 2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Trapezoid 2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238" name="Trapezoid 2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Trapezoid 2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0" name="Group 2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243" name="Rectangle 2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1" name="Snip Same Side Corner Rectangle 2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Trapezoid 2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2" name="Straight Connector 2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Isosceles Triangle 2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8" name="Straight Connector 2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>
            <a:grpSpLocks noChangeAspect="1"/>
          </p:cNvGrpSpPr>
          <p:nvPr/>
        </p:nvGrpSpPr>
        <p:grpSpPr>
          <a:xfrm>
            <a:off x="2819400" y="2635484"/>
            <a:ext cx="276671" cy="564916"/>
            <a:chOff x="6059947" y="309174"/>
            <a:chExt cx="1126449" cy="2644768"/>
          </a:xfrm>
        </p:grpSpPr>
        <p:grpSp>
          <p:nvGrpSpPr>
            <p:cNvPr id="246" name="Group 245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Trapezoid 256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rapezoid 257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9" name="Trapezoid 258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Trapezoid 259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Trapezoid 260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67" name="Trapezoid 266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Trapezoid 267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70" name="Trapezoid 269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Isosceles Triangle 263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0" name="Snip Same Side Corner Rectangle 249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7" name="Straight Connector 246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>
            <a:grpSpLocks noChangeAspect="1"/>
          </p:cNvGrpSpPr>
          <p:nvPr/>
        </p:nvGrpSpPr>
        <p:grpSpPr>
          <a:xfrm>
            <a:off x="1856929" y="1600200"/>
            <a:ext cx="276671" cy="564916"/>
            <a:chOff x="6059947" y="309174"/>
            <a:chExt cx="1126449" cy="2644768"/>
          </a:xfrm>
        </p:grpSpPr>
        <p:grpSp>
          <p:nvGrpSpPr>
            <p:cNvPr id="274" name="Group 273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284" name="Trapezoid 283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Trapezoid 284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Trapezoid 285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7" name="Trapezoid 286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Trapezoid 287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Trapezoid 288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0" name="Group 289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295" name="Trapezoid 294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Trapezoid 295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299" name="Rectangle 298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8" name="Trapezoid 297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2" name="Isosceles Triangle 291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D2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8" name="Snip Same Side Corner Rectangle 277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5" name="Straight Connector 274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>
            <a:grpSpLocks noChangeAspect="1"/>
          </p:cNvGrpSpPr>
          <p:nvPr/>
        </p:nvGrpSpPr>
        <p:grpSpPr>
          <a:xfrm>
            <a:off x="3910720" y="3840689"/>
            <a:ext cx="279295" cy="564916"/>
            <a:chOff x="6674824" y="3952502"/>
            <a:chExt cx="1137127" cy="2644768"/>
          </a:xfrm>
        </p:grpSpPr>
        <p:grpSp>
          <p:nvGrpSpPr>
            <p:cNvPr id="302" name="Group 301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10" name="Trapezoid 309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rapezoid 310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Trapezoid 311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13" name="Trapezoid 312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Trapezoid 313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Trapezoid 314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23" name="Trapezoid 322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Trapezoid 323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5" name="Group 324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28" name="Rectangle 327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Snip Same Side Corner Rectangle 325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Trapezoid 326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7" name="Straight Connector 316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Isosceles Triangle 317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3" name="Straight Connector 302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Group 329"/>
          <p:cNvGrpSpPr>
            <a:grpSpLocks noChangeAspect="1"/>
          </p:cNvGrpSpPr>
          <p:nvPr/>
        </p:nvGrpSpPr>
        <p:grpSpPr>
          <a:xfrm>
            <a:off x="3909640" y="1871082"/>
            <a:ext cx="279295" cy="564916"/>
            <a:chOff x="6674824" y="3952502"/>
            <a:chExt cx="1137127" cy="2644768"/>
          </a:xfrm>
        </p:grpSpPr>
        <p:grpSp>
          <p:nvGrpSpPr>
            <p:cNvPr id="331" name="Group 330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39" name="Trapezoid 338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Trapezoid 339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Trapezoid 340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42" name="Trapezoid 341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rapezoid 342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Trapezoid 343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352" name="Trapezoid 351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Trapezoid 352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4" name="Group 353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357" name="Rectangle 356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5" name="Snip Same Side Corner Rectangle 354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Trapezoid 355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6" name="Straight Connector 345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Isosceles Triangle 346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99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2" name="Straight Connector 331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>
            <a:grpSpLocks noChangeAspect="1"/>
          </p:cNvGrpSpPr>
          <p:nvPr/>
        </p:nvGrpSpPr>
        <p:grpSpPr>
          <a:xfrm>
            <a:off x="4876800" y="1981200"/>
            <a:ext cx="276671" cy="564916"/>
            <a:chOff x="6059947" y="309174"/>
            <a:chExt cx="1126449" cy="2644768"/>
          </a:xfrm>
        </p:grpSpPr>
        <p:grpSp>
          <p:nvGrpSpPr>
            <p:cNvPr id="360" name="Group 359"/>
            <p:cNvGrpSpPr/>
            <p:nvPr/>
          </p:nvGrpSpPr>
          <p:grpSpPr>
            <a:xfrm>
              <a:off x="6059947" y="309174"/>
              <a:ext cx="1126449" cy="2644768"/>
              <a:chOff x="6059947" y="309174"/>
              <a:chExt cx="1126449" cy="2644768"/>
            </a:xfrm>
          </p:grpSpPr>
          <p:grpSp>
            <p:nvGrpSpPr>
              <p:cNvPr id="363" name="Group 362"/>
              <p:cNvGrpSpPr/>
              <p:nvPr/>
            </p:nvGrpSpPr>
            <p:grpSpPr>
              <a:xfrm>
                <a:off x="6059947" y="757370"/>
                <a:ext cx="1126449" cy="2196572"/>
                <a:chOff x="403844" y="3520377"/>
                <a:chExt cx="1126449" cy="2196572"/>
              </a:xfrm>
            </p:grpSpPr>
            <p:sp>
              <p:nvSpPr>
                <p:cNvPr id="370" name="Trapezoid 369"/>
                <p:cNvSpPr/>
                <p:nvPr/>
              </p:nvSpPr>
              <p:spPr>
                <a:xfrm>
                  <a:off x="1187721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Trapezoid 370"/>
                <p:cNvSpPr/>
                <p:nvPr/>
              </p:nvSpPr>
              <p:spPr>
                <a:xfrm>
                  <a:off x="443132" y="5607221"/>
                  <a:ext cx="310896" cy="109728"/>
                </a:xfrm>
                <a:prstGeom prst="trapezoid">
                  <a:avLst>
                    <a:gd name="adj" fmla="val 35532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Trapezoid 371"/>
                <p:cNvSpPr/>
                <p:nvPr/>
              </p:nvSpPr>
              <p:spPr>
                <a:xfrm rot="11301797">
                  <a:off x="579330" y="4849673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460622">
                  <a:off x="1077532" y="4847186"/>
                  <a:ext cx="301752" cy="32533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Trapezoid 373"/>
                <p:cNvSpPr/>
                <p:nvPr/>
              </p:nvSpPr>
              <p:spPr>
                <a:xfrm rot="10200000">
                  <a:off x="1327830" y="391928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Trapezoid 374"/>
                <p:cNvSpPr/>
                <p:nvPr/>
              </p:nvSpPr>
              <p:spPr>
                <a:xfrm rot="11400000">
                  <a:off x="430557" y="3918229"/>
                  <a:ext cx="173736" cy="506999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6" name="Group 375"/>
                <p:cNvGrpSpPr/>
                <p:nvPr/>
              </p:nvGrpSpPr>
              <p:grpSpPr>
                <a:xfrm>
                  <a:off x="559350" y="3520377"/>
                  <a:ext cx="823880" cy="2104049"/>
                  <a:chOff x="1156344" y="1876296"/>
                  <a:chExt cx="823880" cy="2104049"/>
                </a:xfrm>
              </p:grpSpPr>
              <p:sp>
                <p:nvSpPr>
                  <p:cNvPr id="381" name="Trapezoid 380"/>
                  <p:cNvSpPr/>
                  <p:nvPr/>
                </p:nvSpPr>
                <p:spPr>
                  <a:xfrm rot="11301797">
                    <a:off x="1156344" y="3532439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Trapezoid 381"/>
                  <p:cNvSpPr/>
                  <p:nvPr/>
                </p:nvSpPr>
                <p:spPr>
                  <a:xfrm rot="10460622">
                    <a:off x="1757659" y="3528585"/>
                    <a:ext cx="219456" cy="447906"/>
                  </a:xfrm>
                  <a:prstGeom prst="trapezoid">
                    <a:avLst>
                      <a:gd name="adj" fmla="val 13689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163243" y="1876296"/>
                    <a:ext cx="816981" cy="506560"/>
                    <a:chOff x="1173012" y="1925141"/>
                    <a:chExt cx="816981" cy="506560"/>
                  </a:xfrm>
                </p:grpSpPr>
                <p:sp>
                  <p:nvSpPr>
                    <p:cNvPr id="385" name="Rectangle 384"/>
                    <p:cNvSpPr/>
                    <p:nvPr/>
                  </p:nvSpPr>
                  <p:spPr>
                    <a:xfrm rot="18321069">
                      <a:off x="1034192" y="2064282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>
                    <a:xfrm rot="3300000">
                      <a:off x="1622573" y="2063961"/>
                      <a:ext cx="506239" cy="228600"/>
                    </a:xfrm>
                    <a:prstGeom prst="rect">
                      <a:avLst/>
                    </a:prstGeom>
                    <a:solidFill>
                      <a:srgbClr val="E61E23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84" name="Trapezoid 383"/>
                  <p:cNvSpPr/>
                  <p:nvPr/>
                </p:nvSpPr>
                <p:spPr>
                  <a:xfrm>
                    <a:off x="1183113" y="2500923"/>
                    <a:ext cx="777240" cy="731520"/>
                  </a:xfrm>
                  <a:prstGeom prst="trapezoid">
                    <a:avLst>
                      <a:gd name="adj" fmla="val 18055"/>
                    </a:avLst>
                  </a:prstGeom>
                  <a:solidFill>
                    <a:schemeClr val="bg1"/>
                  </a:solidFill>
                  <a:ln w="3810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663843" y="4301312"/>
                  <a:ext cx="621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8" name="Isosceles Triangle 377"/>
                <p:cNvSpPr/>
                <p:nvPr/>
              </p:nvSpPr>
              <p:spPr>
                <a:xfrm>
                  <a:off x="906159" y="4696696"/>
                  <a:ext cx="137160" cy="182880"/>
                </a:xfrm>
                <a:prstGeom prst="triangle">
                  <a:avLst/>
                </a:prstGeom>
                <a:solidFill>
                  <a:srgbClr val="0073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 rot="900000">
                  <a:off x="403844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 rot="20700000">
                  <a:off x="1348017" y="4369695"/>
                  <a:ext cx="182276" cy="147097"/>
                </a:xfrm>
                <a:prstGeom prst="ellipse">
                  <a:avLst/>
                </a:prstGeom>
                <a:solidFill>
                  <a:srgbClr val="FFBF6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4" name="Snip Same Side Corner Rectangle 363"/>
              <p:cNvSpPr/>
              <p:nvPr/>
            </p:nvSpPr>
            <p:spPr>
              <a:xfrm>
                <a:off x="6319946" y="729250"/>
                <a:ext cx="621792" cy="809055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E61E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6474534" y="631663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6450111" y="309174"/>
                <a:ext cx="361462" cy="449383"/>
              </a:xfrm>
              <a:prstGeom prst="ellipse">
                <a:avLst/>
              </a:prstGeom>
              <a:solidFill>
                <a:srgbClr val="FFBF6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7" name="Straight Connector 366"/>
              <p:cNvCxnSpPr/>
              <p:nvPr/>
            </p:nvCxnSpPr>
            <p:spPr>
              <a:xfrm>
                <a:off x="6917004" y="1538305"/>
                <a:ext cx="94703" cy="575212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flipH="1">
                <a:off x="6242222" y="1538305"/>
                <a:ext cx="88656" cy="578264"/>
              </a:xfrm>
              <a:prstGeom prst="line">
                <a:avLst/>
              </a:prstGeom>
              <a:ln>
                <a:solidFill>
                  <a:srgbClr val="E61E2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6705367" y="910406"/>
                <a:ext cx="145190" cy="146304"/>
              </a:xfrm>
              <a:prstGeom prst="ellipse">
                <a:avLst/>
              </a:prstGeom>
              <a:solidFill>
                <a:srgbClr val="FFD2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1" name="Straight Connector 360"/>
            <p:cNvCxnSpPr/>
            <p:nvPr/>
          </p:nvCxnSpPr>
          <p:spPr>
            <a:xfrm rot="21300000">
              <a:off x="6784646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420000">
              <a:off x="6239718" y="2423158"/>
              <a:ext cx="248438" cy="0"/>
            </a:xfrm>
            <a:prstGeom prst="line">
              <a:avLst/>
            </a:prstGeom>
            <a:ln>
              <a:solidFill>
                <a:srgbClr val="E61E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/>
          <p:cNvGrpSpPr>
            <a:grpSpLocks noChangeAspect="1"/>
          </p:cNvGrpSpPr>
          <p:nvPr/>
        </p:nvGrpSpPr>
        <p:grpSpPr>
          <a:xfrm>
            <a:off x="4419600" y="2564852"/>
            <a:ext cx="279295" cy="564916"/>
            <a:chOff x="6674824" y="3952502"/>
            <a:chExt cx="1137127" cy="2644768"/>
          </a:xfrm>
        </p:grpSpPr>
        <p:grpSp>
          <p:nvGrpSpPr>
            <p:cNvPr id="388" name="Group 387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396" name="Trapezoid 395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Trapezoid 396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Trapezoid 397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99" name="Trapezoid 398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Trapezoid 399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Trapezoid 400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2" name="Group 401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09" name="Trapezoid 408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Trapezoid 409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1" name="Group 410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14" name="Rectangle 413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2" name="Snip Same Side Corner Rectangle 411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Trapezoid 412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3" name="Straight Connector 402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Isosceles Triangle 403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9" name="Straight Connector 388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>
            <a:grpSpLocks noChangeAspect="1"/>
          </p:cNvGrpSpPr>
          <p:nvPr/>
        </p:nvGrpSpPr>
        <p:grpSpPr>
          <a:xfrm>
            <a:off x="3606905" y="2476789"/>
            <a:ext cx="279295" cy="564916"/>
            <a:chOff x="6674824" y="3952502"/>
            <a:chExt cx="1137127" cy="2644768"/>
          </a:xfrm>
        </p:grpSpPr>
        <p:grpSp>
          <p:nvGrpSpPr>
            <p:cNvPr id="417" name="Group 416"/>
            <p:cNvGrpSpPr/>
            <p:nvPr/>
          </p:nvGrpSpPr>
          <p:grpSpPr>
            <a:xfrm>
              <a:off x="6674824" y="3952502"/>
              <a:ext cx="1137127" cy="2644768"/>
              <a:chOff x="1830529" y="3068277"/>
              <a:chExt cx="1137127" cy="2644768"/>
            </a:xfrm>
          </p:grpSpPr>
          <p:sp>
            <p:nvSpPr>
              <p:cNvPr id="425" name="Trapezoid 424"/>
              <p:cNvSpPr/>
              <p:nvPr/>
            </p:nvSpPr>
            <p:spPr>
              <a:xfrm>
                <a:off x="2627041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Trapezoid 425"/>
              <p:cNvSpPr/>
              <p:nvPr/>
            </p:nvSpPr>
            <p:spPr>
              <a:xfrm>
                <a:off x="1882452" y="5603317"/>
                <a:ext cx="310896" cy="109728"/>
              </a:xfrm>
              <a:prstGeom prst="trapezoid">
                <a:avLst>
                  <a:gd name="adj" fmla="val 35532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Trapezoid 426"/>
              <p:cNvSpPr/>
              <p:nvPr/>
            </p:nvSpPr>
            <p:spPr>
              <a:xfrm rot="11301797">
                <a:off x="2018650" y="4845769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28" name="Trapezoid 427"/>
              <p:cNvSpPr/>
              <p:nvPr/>
            </p:nvSpPr>
            <p:spPr>
              <a:xfrm rot="10460622">
                <a:off x="2516852" y="4843282"/>
                <a:ext cx="301752" cy="325336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Trapezoid 428"/>
              <p:cNvSpPr/>
              <p:nvPr/>
            </p:nvSpPr>
            <p:spPr>
              <a:xfrm rot="10200000">
                <a:off x="2767150" y="391538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Trapezoid 429"/>
              <p:cNvSpPr/>
              <p:nvPr/>
            </p:nvSpPr>
            <p:spPr>
              <a:xfrm rot="11400000">
                <a:off x="1869877" y="3914325"/>
                <a:ext cx="173736" cy="506999"/>
              </a:xfrm>
              <a:prstGeom prst="trapezoid">
                <a:avLst>
                  <a:gd name="adj" fmla="val 13689"/>
                </a:avLst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1" name="Group 430"/>
              <p:cNvGrpSpPr/>
              <p:nvPr/>
            </p:nvGrpSpPr>
            <p:grpSpPr>
              <a:xfrm>
                <a:off x="1998670" y="3488353"/>
                <a:ext cx="823880" cy="2132169"/>
                <a:chOff x="1156344" y="1848176"/>
                <a:chExt cx="823880" cy="2132169"/>
              </a:xfrm>
              <a:solidFill>
                <a:srgbClr val="0F3C9B"/>
              </a:solidFill>
            </p:grpSpPr>
            <p:sp>
              <p:nvSpPr>
                <p:cNvPr id="438" name="Trapezoid 437"/>
                <p:cNvSpPr/>
                <p:nvPr/>
              </p:nvSpPr>
              <p:spPr>
                <a:xfrm rot="11301797">
                  <a:off x="1156344" y="3532439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Trapezoid 438"/>
                <p:cNvSpPr/>
                <p:nvPr/>
              </p:nvSpPr>
              <p:spPr>
                <a:xfrm rot="10460622">
                  <a:off x="1757659" y="3528585"/>
                  <a:ext cx="219456" cy="447906"/>
                </a:xfrm>
                <a:prstGeom prst="trapezoid">
                  <a:avLst>
                    <a:gd name="adj" fmla="val 1368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0" name="Group 439"/>
                <p:cNvGrpSpPr/>
                <p:nvPr/>
              </p:nvGrpSpPr>
              <p:grpSpPr>
                <a:xfrm>
                  <a:off x="1163243" y="1876296"/>
                  <a:ext cx="816981" cy="506560"/>
                  <a:chOff x="1173012" y="1925141"/>
                  <a:chExt cx="816981" cy="506560"/>
                </a:xfrm>
                <a:grpFill/>
              </p:grpSpPr>
              <p:sp>
                <p:nvSpPr>
                  <p:cNvPr id="443" name="Rectangle 442"/>
                  <p:cNvSpPr/>
                  <p:nvPr/>
                </p:nvSpPr>
                <p:spPr>
                  <a:xfrm rot="18321069">
                    <a:off x="1034192" y="2064282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 rot="3300000">
                    <a:off x="1622573" y="2063961"/>
                    <a:ext cx="506239" cy="2286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1" name="Snip Same Side Corner Rectangle 440"/>
                <p:cNvSpPr/>
                <p:nvPr/>
              </p:nvSpPr>
              <p:spPr>
                <a:xfrm>
                  <a:off x="1260837" y="1848176"/>
                  <a:ext cx="621792" cy="809055"/>
                </a:xfrm>
                <a:prstGeom prst="snip2SameRect">
                  <a:avLst>
                    <a:gd name="adj1" fmla="val 1666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Trapezoid 441"/>
                <p:cNvSpPr/>
                <p:nvPr/>
              </p:nvSpPr>
              <p:spPr>
                <a:xfrm>
                  <a:off x="1183113" y="2500923"/>
                  <a:ext cx="777240" cy="731520"/>
                </a:xfrm>
                <a:prstGeom prst="trapezoid">
                  <a:avLst>
                    <a:gd name="adj" fmla="val 18055"/>
                  </a:avLst>
                </a:prstGeom>
                <a:grp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2" name="Straight Connector 431"/>
              <p:cNvCxnSpPr/>
              <p:nvPr/>
            </p:nvCxnSpPr>
            <p:spPr>
              <a:xfrm>
                <a:off x="2103163" y="4297408"/>
                <a:ext cx="62179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3" name="Isosceles Triangle 432"/>
              <p:cNvSpPr/>
              <p:nvPr/>
            </p:nvSpPr>
            <p:spPr>
              <a:xfrm>
                <a:off x="2345479" y="4692792"/>
                <a:ext cx="137160" cy="182880"/>
              </a:xfrm>
              <a:prstGeom prst="triangle">
                <a:avLst/>
              </a:prstGeom>
              <a:solidFill>
                <a:srgbClr val="007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2257751" y="3390766"/>
                <a:ext cx="317501" cy="213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2233328" y="3068277"/>
                <a:ext cx="361462" cy="449383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 rot="900000">
                <a:off x="1830529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 rot="20700000">
                <a:off x="2785380" y="4369695"/>
                <a:ext cx="182276" cy="147097"/>
              </a:xfrm>
              <a:prstGeom prst="ellipse">
                <a:avLst/>
              </a:prstGeom>
              <a:solidFill>
                <a:srgbClr val="FFD2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8" name="Straight Connector 417"/>
            <p:cNvCxnSpPr/>
            <p:nvPr/>
          </p:nvCxnSpPr>
          <p:spPr>
            <a:xfrm rot="21300000">
              <a:off x="7398536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420000">
              <a:off x="6853608" y="6077860"/>
              <a:ext cx="248438" cy="0"/>
            </a:xfrm>
            <a:prstGeom prst="line">
              <a:avLst/>
            </a:prstGeom>
            <a:ln>
              <a:solidFill>
                <a:srgbClr val="0F3C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7544198" y="5193210"/>
              <a:ext cx="94703" cy="57521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6869416" y="5193210"/>
              <a:ext cx="88656" cy="57826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7483095" y="4369798"/>
              <a:ext cx="310896" cy="432291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6738507" y="4390127"/>
              <a:ext cx="284959" cy="377623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>
              <a:spLocks noChangeAspect="1"/>
            </p:cNvSpPr>
            <p:nvPr/>
          </p:nvSpPr>
          <p:spPr>
            <a:xfrm>
              <a:off x="7340213" y="4535153"/>
              <a:ext cx="145190" cy="146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6" name="Right Arrow 445"/>
          <p:cNvSpPr/>
          <p:nvPr/>
        </p:nvSpPr>
        <p:spPr bwMode="auto">
          <a:xfrm>
            <a:off x="1219200" y="5334000"/>
            <a:ext cx="1534212" cy="71935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Attacking</a:t>
            </a:r>
          </a:p>
        </p:txBody>
      </p:sp>
      <p:sp>
        <p:nvSpPr>
          <p:cNvPr id="448" name="TextBox 447"/>
          <p:cNvSpPr txBox="1"/>
          <p:nvPr/>
        </p:nvSpPr>
        <p:spPr>
          <a:xfrm>
            <a:off x="5963110" y="1712064"/>
            <a:ext cx="118077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 offside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position</a:t>
            </a:r>
          </a:p>
        </p:txBody>
      </p:sp>
      <p:cxnSp>
        <p:nvCxnSpPr>
          <p:cNvPr id="452" name="Straight Arrow Connector 451"/>
          <p:cNvCxnSpPr>
            <a:stCxn id="448" idx="1"/>
          </p:cNvCxnSpPr>
          <p:nvPr/>
        </p:nvCxnSpPr>
        <p:spPr bwMode="auto">
          <a:xfrm flipH="1">
            <a:off x="5712605" y="2035230"/>
            <a:ext cx="250505" cy="25893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090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AYSO Team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 with coaches to address repeated infractions of the PDI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Repeated infractions should NOT be considered as part of Persistent Offenses misconduct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8E770F-0BCF-4C80-AB0F-3BBB894D9B3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76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6425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Punts NOT allowed in 9U - 10U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u="sng" dirty="0"/>
              <a:t>Punts are now allowed in 11U-12U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Build-Out Line used in 9U -10U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Impacts offside, goal kicks, goalkeeper possession in hands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aware that AYSO implementation may differ from other organizations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Know the rules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8E770F-0BCF-4C80-AB0F-3BBB894D9B3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37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PDI Focus On Player Development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Development over winning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Create environment for player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Program uniform across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Reduce advantage of strongest/fastest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Increase technical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Keep ball on 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wish to thank Rich McGuire (10/E/4) and Martin Bittner (SDI 2) for much of the graphical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2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PDIs Captured In </a:t>
            </a:r>
            <a:br>
              <a:rPr lang="en-US" sz="3600" dirty="0"/>
            </a:br>
            <a:r>
              <a:rPr lang="en-US" sz="3600" dirty="0"/>
              <a:t>AYSO National Rules &amp; Regulations*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752600"/>
            <a:ext cx="8512176" cy="3886200"/>
          </a:xfrm>
        </p:spPr>
        <p:txBody>
          <a:bodyPr/>
          <a:lstStyle/>
          <a:p>
            <a:r>
              <a:rPr lang="en-US" sz="2400" dirty="0"/>
              <a:t>Section I.</a:t>
            </a:r>
          </a:p>
          <a:p>
            <a:pPr lvl="1"/>
            <a:r>
              <a:rPr lang="en-US" sz="2000" dirty="0"/>
              <a:t>Part H.  Small-sided matches</a:t>
            </a:r>
          </a:p>
          <a:p>
            <a:pPr lvl="1"/>
            <a:r>
              <a:rPr lang="en-US" sz="2000" dirty="0"/>
              <a:t>Part I.    Heading the ball</a:t>
            </a:r>
          </a:p>
          <a:p>
            <a:pPr lvl="1"/>
            <a:r>
              <a:rPr lang="en-US" sz="2000" dirty="0"/>
              <a:t>Part J.   Throw-ins (6U – 8U)</a:t>
            </a:r>
          </a:p>
          <a:p>
            <a:pPr lvl="1"/>
            <a:r>
              <a:rPr lang="en-US" sz="2000" dirty="0"/>
              <a:t>Part K.   Goalkeeper punts (9U – 10U)</a:t>
            </a:r>
          </a:p>
          <a:p>
            <a:pPr lvl="1"/>
            <a:r>
              <a:rPr lang="en-US" sz="2000" dirty="0"/>
              <a:t>Part L.   Build-out line (9U – 10U)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8E770F-0BCF-4C80-AB0F-3BBB894D9B3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572000"/>
            <a:ext cx="271909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*2018 NR&amp;R found at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www.ayso.org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Under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Volunteer Resources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5181600" y="3429000"/>
            <a:ext cx="457200" cy="7620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6038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Updated for 2018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43400"/>
            <a:ext cx="4724400" cy="184343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5" idx="1"/>
          </p:cNvCxnSpPr>
          <p:nvPr/>
        </p:nvCxnSpPr>
        <p:spPr bwMode="auto">
          <a:xfrm flipH="1" flipV="1">
            <a:off x="3048000" y="5105400"/>
            <a:ext cx="3124200" cy="667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D7352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789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PDI Impact on AYSO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small-sided games in 6U through 12U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AYSO has done this for several years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Modify 6U - 10U rules and field to promote build up of play and enhance technical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deliberate heading of the ball by players in 11U and below (12U and below for programs without single age divisions)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6425" cy="1139825"/>
          </a:xfrm>
        </p:spPr>
        <p:txBody>
          <a:bodyPr/>
          <a:lstStyle/>
          <a:p>
            <a:r>
              <a:rPr lang="en-US" dirty="0"/>
              <a:t>Referee Implementation:  </a:t>
            </a:r>
            <a:br>
              <a:rPr lang="en-US" dirty="0"/>
            </a:br>
            <a:r>
              <a:rPr lang="en-US" dirty="0"/>
              <a:t>“</a:t>
            </a:r>
            <a:r>
              <a:rPr lang="en-US" sz="4000" dirty="0"/>
              <a:t>No Heading”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343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Applies only to 11U and younger (12U and younger for programs without single age divisions)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ball is deliberately headed then: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Referee stops play and reminds players of heading policy; also checks for potential injury</a:t>
            </a:r>
            <a:endParaRPr lang="en-US" sz="20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Play is restarted with IFK for opponent’s team at spot of infraction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If inside goal area then ball is moved to goal area line, parallel to goal line, nearest to the location of the infraction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73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Impact on 6U – 8U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6425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Throw-ins replaced by kick-in or dribble-in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Opponents must be at least 2 yards from ball until kicked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Goal may not be scored directly from kick-in or dribble-in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Throw-ins are optional (determined by the Region) </a:t>
            </a:r>
            <a:r>
              <a:rPr lang="en-US"/>
              <a:t>at 8U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Goal </a:t>
            </a:r>
            <a:r>
              <a:rPr lang="en-US" dirty="0"/>
              <a:t>may not be scored directly from throw-in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96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9U-10U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6425" cy="4419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Goalkeeper punts (or drop kicks) are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allowed in 9U -10U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NOTE:  Punts are now allowed in 11U – 12U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deliberate heading of the ball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addition 9U - 10U has Build-out Line (BOL) to promote development of technical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762000" y="2743200"/>
            <a:ext cx="7921625" cy="8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2018 NR&amp;R</a:t>
            </a:r>
          </a:p>
        </p:txBody>
      </p:sp>
    </p:spTree>
    <p:extLst>
      <p:ext uri="{BB962C8B-B14F-4D97-AF65-F5344CB8AC3E}">
        <p14:creationId xmlns:p14="http://schemas.microsoft.com/office/powerpoint/2010/main" val="171913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Punts in 9U-10U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 NR&amp;R the goalkeeper in 9U-10U shall not deliberately punt or drop kick the ball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goalkeeper punts the ball then play is stopped and an IFK is awarded to the opposing team at the spot the ball was punted (or drop kicked)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If inside the goal area, then the ball is moved to the goal area line parallel to the goal line at the point nearest to where the punt occurred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8E770F-0BCF-4C80-AB0F-3BBB894D9B3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35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emplate-2017-expo-v1.ppt [Compatibility Mode]" id="{E5947BBA-6E14-4679-8EB9-11A59D360857}" vid="{C9CFA57D-0E6C-4E8D-AED3-3031DC548CFC}"/>
    </a:ext>
  </a:extLst>
</a:theme>
</file>

<file path=ppt/theme/theme2.xml><?xml version="1.0" encoding="utf-8"?>
<a:theme xmlns:a="http://schemas.openxmlformats.org/drawingml/2006/main" name="template-2018-expo-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512-Judge-and-Jury-I.pptx" id="{F24ACE49-B7AD-4D34-98FA-24760760BEB4}" vid="{F78D5C9D-EE9E-46ED-B7F2-E194E397514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template-2017-expo-v1</Template>
  <TotalTime>745</TotalTime>
  <Words>1632</Words>
  <Application>Microsoft Macintosh PowerPoint</Application>
  <PresentationFormat>On-screen Show (4:3)</PresentationFormat>
  <Paragraphs>296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template-2018-expo-v2</vt:lpstr>
      <vt:lpstr>PowerPoint Presentation</vt:lpstr>
      <vt:lpstr>Purpose</vt:lpstr>
      <vt:lpstr>PDI Focus On Player Development</vt:lpstr>
      <vt:lpstr>PDIs Captured In  AYSO National Rules &amp; Regulations*</vt:lpstr>
      <vt:lpstr>PDI Impact on AYSO Game</vt:lpstr>
      <vt:lpstr>Referee Implementation:   “No Heading” Policy</vt:lpstr>
      <vt:lpstr>Minor Impact on 6U – 8U</vt:lpstr>
      <vt:lpstr>Impact on 9U-10U Matches</vt:lpstr>
      <vt:lpstr>No Punts in 9U-10U</vt:lpstr>
      <vt:lpstr>9U - 10U Build-Out Line (BOL)</vt:lpstr>
      <vt:lpstr>9U – 10U Build-Out Line (BOL)</vt:lpstr>
      <vt:lpstr>9U - 10U Build-Out Line</vt:lpstr>
      <vt:lpstr>Build-Out Line Basic Concepts</vt:lpstr>
      <vt:lpstr>BOL Does Not Restrict Player Location During Normal Play</vt:lpstr>
      <vt:lpstr>Opponents MUST Move Behind BOL When GK Gets Possession</vt:lpstr>
      <vt:lpstr>BOL and Goalkeeper Possession</vt:lpstr>
      <vt:lpstr>What about other saves by Goalkeeper? (9U - 10U)</vt:lpstr>
      <vt:lpstr>Goalkeeper Possession:  Referee Considerations</vt:lpstr>
      <vt:lpstr>Goalkeeper Possession: Opponent Considerations</vt:lpstr>
      <vt:lpstr>Opponents MUST Move Behind BOL for Goal Kick</vt:lpstr>
      <vt:lpstr>Restarting Play From Goal Kick</vt:lpstr>
      <vt:lpstr>Goal Kick:   Referee Management</vt:lpstr>
      <vt:lpstr>Goal Kick:   Opponent Considerations</vt:lpstr>
      <vt:lpstr>BOL Limits Location of Offside Position</vt:lpstr>
      <vt:lpstr>BOL and Offside</vt:lpstr>
      <vt:lpstr>BOL Defines Potential Offside Infractions</vt:lpstr>
      <vt:lpstr>BOL Defines Potential Offside Infractions</vt:lpstr>
      <vt:lpstr>Apply AYSO Team Concept</vt:lpstr>
      <vt:lpstr>Summary:  Key Points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</dc:creator>
  <cp:lastModifiedBy>Sierra Admin</cp:lastModifiedBy>
  <cp:revision>106</cp:revision>
  <cp:lastPrinted>1601-01-01T00:00:00Z</cp:lastPrinted>
  <dcterms:created xsi:type="dcterms:W3CDTF">2017-05-05T23:17:54Z</dcterms:created>
  <dcterms:modified xsi:type="dcterms:W3CDTF">2018-08-02T03:18:42Z</dcterms:modified>
</cp:coreProperties>
</file>